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16"/>
  </p:notesMasterIdLst>
  <p:sldIdLst>
    <p:sldId id="321" r:id="rId5"/>
    <p:sldId id="311" r:id="rId6"/>
    <p:sldId id="313" r:id="rId7"/>
    <p:sldId id="314" r:id="rId8"/>
    <p:sldId id="315" r:id="rId9"/>
    <p:sldId id="316" r:id="rId10"/>
    <p:sldId id="317" r:id="rId11"/>
    <p:sldId id="318" r:id="rId12"/>
    <p:sldId id="320" r:id="rId13"/>
    <p:sldId id="319" r:id="rId14"/>
    <p:sldId id="32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33" userDrawn="1">
          <p15:clr>
            <a:srgbClr val="A4A3A4"/>
          </p15:clr>
        </p15:guide>
        <p15:guide id="2" pos="470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41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E46A72-0B47-4522-8368-991F6BB77356}" v="50" dt="2019-02-14T09:23:51.0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6"/>
  </p:normalViewPr>
  <p:slideViewPr>
    <p:cSldViewPr snapToGrid="0">
      <p:cViewPr varScale="1">
        <p:scale>
          <a:sx n="109" d="100"/>
          <a:sy n="109" d="100"/>
        </p:scale>
        <p:origin x="680" y="192"/>
      </p:cViewPr>
      <p:guideLst>
        <p:guide orient="horz" pos="1933"/>
        <p:guide pos="4704"/>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30E726-3461-7747-9EF2-43891A89A40D}" type="datetimeFigureOut">
              <a:rPr lang="en-US" smtClean="0"/>
              <a:t>8/23/19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0246BA-43B7-5F4D-BDBC-88646C33BA6B}" type="slidenum">
              <a:rPr lang="en-US" smtClean="0"/>
              <a:t>‹#›</a:t>
            </a:fld>
            <a:endParaRPr lang="en-US"/>
          </a:p>
        </p:txBody>
      </p:sp>
    </p:spTree>
    <p:extLst>
      <p:ext uri="{BB962C8B-B14F-4D97-AF65-F5344CB8AC3E}">
        <p14:creationId xmlns:p14="http://schemas.microsoft.com/office/powerpoint/2010/main" val="59896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0246BA-43B7-5F4D-BDBC-88646C33BA6B}" type="slidenum">
              <a:rPr lang="en-US" smtClean="0"/>
              <a:t>2</a:t>
            </a:fld>
            <a:endParaRPr lang="en-US"/>
          </a:p>
        </p:txBody>
      </p:sp>
    </p:spTree>
    <p:extLst>
      <p:ext uri="{BB962C8B-B14F-4D97-AF65-F5344CB8AC3E}">
        <p14:creationId xmlns:p14="http://schemas.microsoft.com/office/powerpoint/2010/main" val="271147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0246BA-43B7-5F4D-BDBC-88646C33BA6B}" type="slidenum">
              <a:rPr lang="en-US" smtClean="0"/>
              <a:t>3</a:t>
            </a:fld>
            <a:endParaRPr lang="en-US"/>
          </a:p>
        </p:txBody>
      </p:sp>
    </p:spTree>
    <p:extLst>
      <p:ext uri="{BB962C8B-B14F-4D97-AF65-F5344CB8AC3E}">
        <p14:creationId xmlns:p14="http://schemas.microsoft.com/office/powerpoint/2010/main" val="528650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0246BA-43B7-5F4D-BDBC-88646C33BA6B}" type="slidenum">
              <a:rPr lang="en-US" smtClean="0"/>
              <a:t>4</a:t>
            </a:fld>
            <a:endParaRPr lang="en-US"/>
          </a:p>
        </p:txBody>
      </p:sp>
    </p:spTree>
    <p:extLst>
      <p:ext uri="{BB962C8B-B14F-4D97-AF65-F5344CB8AC3E}">
        <p14:creationId xmlns:p14="http://schemas.microsoft.com/office/powerpoint/2010/main" val="1775115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0246BA-43B7-5F4D-BDBC-88646C33BA6B}" type="slidenum">
              <a:rPr lang="en-US" smtClean="0"/>
              <a:t>5</a:t>
            </a:fld>
            <a:endParaRPr lang="en-US"/>
          </a:p>
        </p:txBody>
      </p:sp>
    </p:spTree>
    <p:extLst>
      <p:ext uri="{BB962C8B-B14F-4D97-AF65-F5344CB8AC3E}">
        <p14:creationId xmlns:p14="http://schemas.microsoft.com/office/powerpoint/2010/main" val="1651297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0246BA-43B7-5F4D-BDBC-88646C33BA6B}" type="slidenum">
              <a:rPr lang="en-US" smtClean="0"/>
              <a:t>6</a:t>
            </a:fld>
            <a:endParaRPr lang="en-US"/>
          </a:p>
        </p:txBody>
      </p:sp>
    </p:spTree>
    <p:extLst>
      <p:ext uri="{BB962C8B-B14F-4D97-AF65-F5344CB8AC3E}">
        <p14:creationId xmlns:p14="http://schemas.microsoft.com/office/powerpoint/2010/main" val="112517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0246BA-43B7-5F4D-BDBC-88646C33BA6B}" type="slidenum">
              <a:rPr lang="en-US" smtClean="0"/>
              <a:t>7</a:t>
            </a:fld>
            <a:endParaRPr lang="en-US"/>
          </a:p>
        </p:txBody>
      </p:sp>
    </p:spTree>
    <p:extLst>
      <p:ext uri="{BB962C8B-B14F-4D97-AF65-F5344CB8AC3E}">
        <p14:creationId xmlns:p14="http://schemas.microsoft.com/office/powerpoint/2010/main" val="1377463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0246BA-43B7-5F4D-BDBC-88646C33BA6B}" type="slidenum">
              <a:rPr lang="en-US" smtClean="0"/>
              <a:t>8</a:t>
            </a:fld>
            <a:endParaRPr lang="en-US"/>
          </a:p>
        </p:txBody>
      </p:sp>
    </p:spTree>
    <p:extLst>
      <p:ext uri="{BB962C8B-B14F-4D97-AF65-F5344CB8AC3E}">
        <p14:creationId xmlns:p14="http://schemas.microsoft.com/office/powerpoint/2010/main" val="12798493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0246BA-43B7-5F4D-BDBC-88646C33BA6B}" type="slidenum">
              <a:rPr lang="en-US" smtClean="0"/>
              <a:t>9</a:t>
            </a:fld>
            <a:endParaRPr lang="en-US"/>
          </a:p>
        </p:txBody>
      </p:sp>
    </p:spTree>
    <p:extLst>
      <p:ext uri="{BB962C8B-B14F-4D97-AF65-F5344CB8AC3E}">
        <p14:creationId xmlns:p14="http://schemas.microsoft.com/office/powerpoint/2010/main" val="1388838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0246BA-43B7-5F4D-BDBC-88646C33BA6B}" type="slidenum">
              <a:rPr lang="en-US" smtClean="0"/>
              <a:t>10</a:t>
            </a:fld>
            <a:endParaRPr lang="en-US"/>
          </a:p>
        </p:txBody>
      </p:sp>
    </p:spTree>
    <p:extLst>
      <p:ext uri="{BB962C8B-B14F-4D97-AF65-F5344CB8AC3E}">
        <p14:creationId xmlns:p14="http://schemas.microsoft.com/office/powerpoint/2010/main" val="1577765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Freeform 9"/>
          <p:cNvSpPr>
            <a:spLocks noChangeAspect="1" noEditPoints="1"/>
          </p:cNvSpPr>
          <p:nvPr userDrawn="1"/>
        </p:nvSpPr>
        <p:spPr bwMode="auto">
          <a:xfrm>
            <a:off x="10820400" y="6294834"/>
            <a:ext cx="685800" cy="364332"/>
          </a:xfrm>
          <a:custGeom>
            <a:avLst/>
            <a:gdLst>
              <a:gd name="T0" fmla="*/ 2671 w 3456"/>
              <a:gd name="T1" fmla="*/ 1521 h 1834"/>
              <a:gd name="T2" fmla="*/ 2857 w 3456"/>
              <a:gd name="T3" fmla="*/ 1677 h 1834"/>
              <a:gd name="T4" fmla="*/ 2975 w 3456"/>
              <a:gd name="T5" fmla="*/ 1465 h 1834"/>
              <a:gd name="T6" fmla="*/ 1129 w 3456"/>
              <a:gd name="T7" fmla="*/ 1823 h 1834"/>
              <a:gd name="T8" fmla="*/ 3082 w 3456"/>
              <a:gd name="T9" fmla="*/ 1330 h 1834"/>
              <a:gd name="T10" fmla="*/ 3082 w 3456"/>
              <a:gd name="T11" fmla="*/ 1712 h 1834"/>
              <a:gd name="T12" fmla="*/ 2700 w 3456"/>
              <a:gd name="T13" fmla="*/ 1809 h 1834"/>
              <a:gd name="T14" fmla="*/ 2513 w 3456"/>
              <a:gd name="T15" fmla="*/ 1479 h 1834"/>
              <a:gd name="T16" fmla="*/ 2783 w 3456"/>
              <a:gd name="T17" fmla="*/ 1211 h 1834"/>
              <a:gd name="T18" fmla="*/ 2351 w 3456"/>
              <a:gd name="T19" fmla="*/ 1392 h 1834"/>
              <a:gd name="T20" fmla="*/ 2136 w 3456"/>
              <a:gd name="T21" fmla="*/ 1381 h 1834"/>
              <a:gd name="T22" fmla="*/ 2093 w 3456"/>
              <a:gd name="T23" fmla="*/ 1625 h 1834"/>
              <a:gd name="T24" fmla="*/ 2335 w 3456"/>
              <a:gd name="T25" fmla="*/ 1658 h 1834"/>
              <a:gd name="T26" fmla="*/ 2174 w 3456"/>
              <a:gd name="T27" fmla="*/ 1832 h 1834"/>
              <a:gd name="T28" fmla="*/ 1903 w 3456"/>
              <a:gd name="T29" fmla="*/ 1605 h 1834"/>
              <a:gd name="T30" fmla="*/ 2047 w 3456"/>
              <a:gd name="T31" fmla="*/ 1249 h 1834"/>
              <a:gd name="T32" fmla="*/ 748 w 3456"/>
              <a:gd name="T33" fmla="*/ 1223 h 1834"/>
              <a:gd name="T34" fmla="*/ 642 w 3456"/>
              <a:gd name="T35" fmla="*/ 1359 h 1834"/>
              <a:gd name="T36" fmla="*/ 479 w 3456"/>
              <a:gd name="T37" fmla="*/ 1550 h 1834"/>
              <a:gd name="T38" fmla="*/ 697 w 3456"/>
              <a:gd name="T39" fmla="*/ 1676 h 1834"/>
              <a:gd name="T40" fmla="*/ 692 w 3456"/>
              <a:gd name="T41" fmla="*/ 1830 h 1834"/>
              <a:gd name="T42" fmla="*/ 370 w 3456"/>
              <a:gd name="T43" fmla="*/ 1710 h 1834"/>
              <a:gd name="T44" fmla="*/ 375 w 3456"/>
              <a:gd name="T45" fmla="*/ 1326 h 1834"/>
              <a:gd name="T46" fmla="*/ 1610 w 3456"/>
              <a:gd name="T47" fmla="*/ 1211 h 1834"/>
              <a:gd name="T48" fmla="*/ 1679 w 3456"/>
              <a:gd name="T49" fmla="*/ 1350 h 1834"/>
              <a:gd name="T50" fmla="*/ 1494 w 3456"/>
              <a:gd name="T51" fmla="*/ 1373 h 1834"/>
              <a:gd name="T52" fmla="*/ 1634 w 3456"/>
              <a:gd name="T53" fmla="*/ 1470 h 1834"/>
              <a:gd name="T54" fmla="*/ 1737 w 3456"/>
              <a:gd name="T55" fmla="*/ 1694 h 1834"/>
              <a:gd name="T56" fmla="*/ 1524 w 3456"/>
              <a:gd name="T57" fmla="*/ 1833 h 1834"/>
              <a:gd name="T58" fmla="*/ 1334 w 3456"/>
              <a:gd name="T59" fmla="*/ 1678 h 1834"/>
              <a:gd name="T60" fmla="*/ 1552 w 3456"/>
              <a:gd name="T61" fmla="*/ 1690 h 1834"/>
              <a:gd name="T62" fmla="*/ 1520 w 3456"/>
              <a:gd name="T63" fmla="*/ 1584 h 1834"/>
              <a:gd name="T64" fmla="*/ 1350 w 3456"/>
              <a:gd name="T65" fmla="*/ 1473 h 1834"/>
              <a:gd name="T66" fmla="*/ 1446 w 3456"/>
              <a:gd name="T67" fmla="*/ 1227 h 1834"/>
              <a:gd name="T68" fmla="*/ 3456 w 3456"/>
              <a:gd name="T69" fmla="*/ 569 h 1834"/>
              <a:gd name="T70" fmla="*/ 3328 w 3456"/>
              <a:gd name="T71" fmla="*/ 780 h 1834"/>
              <a:gd name="T72" fmla="*/ 3381 w 3456"/>
              <a:gd name="T73" fmla="*/ 493 h 1834"/>
              <a:gd name="T74" fmla="*/ 1793 w 3456"/>
              <a:gd name="T75" fmla="*/ 766 h 1834"/>
              <a:gd name="T76" fmla="*/ 1653 w 3456"/>
              <a:gd name="T77" fmla="*/ 727 h 1834"/>
              <a:gd name="T78" fmla="*/ 113 w 3456"/>
              <a:gd name="T79" fmla="*/ 503 h 1834"/>
              <a:gd name="T80" fmla="*/ 95 w 3456"/>
              <a:gd name="T81" fmla="*/ 801 h 1834"/>
              <a:gd name="T82" fmla="*/ 10 w 3456"/>
              <a:gd name="T83" fmla="*/ 531 h 1834"/>
              <a:gd name="T84" fmla="*/ 3040 w 3456"/>
              <a:gd name="T85" fmla="*/ 340 h 1834"/>
              <a:gd name="T86" fmla="*/ 2929 w 3456"/>
              <a:gd name="T87" fmla="*/ 793 h 1834"/>
              <a:gd name="T88" fmla="*/ 2947 w 3456"/>
              <a:gd name="T89" fmla="*/ 287 h 1834"/>
              <a:gd name="T90" fmla="*/ 2214 w 3456"/>
              <a:gd name="T91" fmla="*/ 748 h 1834"/>
              <a:gd name="T92" fmla="*/ 2069 w 3456"/>
              <a:gd name="T93" fmla="*/ 748 h 1834"/>
              <a:gd name="T94" fmla="*/ 1335 w 3456"/>
              <a:gd name="T95" fmla="*/ 287 h 1834"/>
              <a:gd name="T96" fmla="*/ 1353 w 3456"/>
              <a:gd name="T97" fmla="*/ 793 h 1834"/>
              <a:gd name="T98" fmla="*/ 1242 w 3456"/>
              <a:gd name="T99" fmla="*/ 340 h 1834"/>
              <a:gd name="T100" fmla="*/ 553 w 3456"/>
              <a:gd name="T101" fmla="*/ 322 h 1834"/>
              <a:gd name="T102" fmla="*/ 468 w 3456"/>
              <a:gd name="T103" fmla="*/ 801 h 1834"/>
              <a:gd name="T104" fmla="*/ 450 w 3456"/>
              <a:gd name="T105" fmla="*/ 295 h 1834"/>
              <a:gd name="T106" fmla="*/ 2630 w 3456"/>
              <a:gd name="T107" fmla="*/ 879 h 1834"/>
              <a:gd name="T108" fmla="*/ 2490 w 3456"/>
              <a:gd name="T109" fmla="*/ 917 h 1834"/>
              <a:gd name="T110" fmla="*/ 902 w 3456"/>
              <a:gd name="T111" fmla="*/ 0 h 1834"/>
              <a:gd name="T112" fmla="*/ 955 w 3456"/>
              <a:gd name="T113" fmla="*/ 931 h 1834"/>
              <a:gd name="T114" fmla="*/ 826 w 3456"/>
              <a:gd name="T115" fmla="*/ 75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56" h="1834">
                <a:moveTo>
                  <a:pt x="2828" y="1362"/>
                </a:moveTo>
                <a:lnTo>
                  <a:pt x="2798" y="1364"/>
                </a:lnTo>
                <a:lnTo>
                  <a:pt x="2771" y="1371"/>
                </a:lnTo>
                <a:lnTo>
                  <a:pt x="2747" y="1384"/>
                </a:lnTo>
                <a:lnTo>
                  <a:pt x="2725" y="1400"/>
                </a:lnTo>
                <a:lnTo>
                  <a:pt x="2706" y="1419"/>
                </a:lnTo>
                <a:lnTo>
                  <a:pt x="2691" y="1441"/>
                </a:lnTo>
                <a:lnTo>
                  <a:pt x="2680" y="1465"/>
                </a:lnTo>
                <a:lnTo>
                  <a:pt x="2674" y="1492"/>
                </a:lnTo>
                <a:lnTo>
                  <a:pt x="2671" y="1521"/>
                </a:lnTo>
                <a:lnTo>
                  <a:pt x="2674" y="1549"/>
                </a:lnTo>
                <a:lnTo>
                  <a:pt x="2680" y="1577"/>
                </a:lnTo>
                <a:lnTo>
                  <a:pt x="2691" y="1601"/>
                </a:lnTo>
                <a:lnTo>
                  <a:pt x="2706" y="1623"/>
                </a:lnTo>
                <a:lnTo>
                  <a:pt x="2725" y="1642"/>
                </a:lnTo>
                <a:lnTo>
                  <a:pt x="2747" y="1658"/>
                </a:lnTo>
                <a:lnTo>
                  <a:pt x="2771" y="1669"/>
                </a:lnTo>
                <a:lnTo>
                  <a:pt x="2798" y="1677"/>
                </a:lnTo>
                <a:lnTo>
                  <a:pt x="2828" y="1680"/>
                </a:lnTo>
                <a:lnTo>
                  <a:pt x="2857" y="1677"/>
                </a:lnTo>
                <a:lnTo>
                  <a:pt x="2883" y="1669"/>
                </a:lnTo>
                <a:lnTo>
                  <a:pt x="2908" y="1658"/>
                </a:lnTo>
                <a:lnTo>
                  <a:pt x="2930" y="1642"/>
                </a:lnTo>
                <a:lnTo>
                  <a:pt x="2948" y="1623"/>
                </a:lnTo>
                <a:lnTo>
                  <a:pt x="2964" y="1601"/>
                </a:lnTo>
                <a:lnTo>
                  <a:pt x="2975" y="1577"/>
                </a:lnTo>
                <a:lnTo>
                  <a:pt x="2982" y="1549"/>
                </a:lnTo>
                <a:lnTo>
                  <a:pt x="2985" y="1521"/>
                </a:lnTo>
                <a:lnTo>
                  <a:pt x="2982" y="1492"/>
                </a:lnTo>
                <a:lnTo>
                  <a:pt x="2975" y="1465"/>
                </a:lnTo>
                <a:lnTo>
                  <a:pt x="2964" y="1441"/>
                </a:lnTo>
                <a:lnTo>
                  <a:pt x="2948" y="1419"/>
                </a:lnTo>
                <a:lnTo>
                  <a:pt x="2930" y="1400"/>
                </a:lnTo>
                <a:lnTo>
                  <a:pt x="2908" y="1384"/>
                </a:lnTo>
                <a:lnTo>
                  <a:pt x="2883" y="1371"/>
                </a:lnTo>
                <a:lnTo>
                  <a:pt x="2857" y="1364"/>
                </a:lnTo>
                <a:lnTo>
                  <a:pt x="2828" y="1362"/>
                </a:lnTo>
                <a:close/>
                <a:moveTo>
                  <a:pt x="977" y="1218"/>
                </a:moveTo>
                <a:lnTo>
                  <a:pt x="1129" y="1218"/>
                </a:lnTo>
                <a:lnTo>
                  <a:pt x="1129" y="1823"/>
                </a:lnTo>
                <a:lnTo>
                  <a:pt x="977" y="1823"/>
                </a:lnTo>
                <a:lnTo>
                  <a:pt x="977" y="1218"/>
                </a:lnTo>
                <a:close/>
                <a:moveTo>
                  <a:pt x="2828" y="1208"/>
                </a:moveTo>
                <a:lnTo>
                  <a:pt x="2873" y="1211"/>
                </a:lnTo>
                <a:lnTo>
                  <a:pt x="2916" y="1219"/>
                </a:lnTo>
                <a:lnTo>
                  <a:pt x="2955" y="1232"/>
                </a:lnTo>
                <a:lnTo>
                  <a:pt x="2992" y="1251"/>
                </a:lnTo>
                <a:lnTo>
                  <a:pt x="3026" y="1273"/>
                </a:lnTo>
                <a:lnTo>
                  <a:pt x="3056" y="1299"/>
                </a:lnTo>
                <a:lnTo>
                  <a:pt x="3082" y="1330"/>
                </a:lnTo>
                <a:lnTo>
                  <a:pt x="3104" y="1363"/>
                </a:lnTo>
                <a:lnTo>
                  <a:pt x="3121" y="1398"/>
                </a:lnTo>
                <a:lnTo>
                  <a:pt x="3134" y="1437"/>
                </a:lnTo>
                <a:lnTo>
                  <a:pt x="3142" y="1479"/>
                </a:lnTo>
                <a:lnTo>
                  <a:pt x="3145" y="1521"/>
                </a:lnTo>
                <a:lnTo>
                  <a:pt x="3142" y="1563"/>
                </a:lnTo>
                <a:lnTo>
                  <a:pt x="3134" y="1604"/>
                </a:lnTo>
                <a:lnTo>
                  <a:pt x="3121" y="1642"/>
                </a:lnTo>
                <a:lnTo>
                  <a:pt x="3104" y="1679"/>
                </a:lnTo>
                <a:lnTo>
                  <a:pt x="3082" y="1712"/>
                </a:lnTo>
                <a:lnTo>
                  <a:pt x="3056" y="1742"/>
                </a:lnTo>
                <a:lnTo>
                  <a:pt x="3026" y="1769"/>
                </a:lnTo>
                <a:lnTo>
                  <a:pt x="2992" y="1791"/>
                </a:lnTo>
                <a:lnTo>
                  <a:pt x="2955" y="1809"/>
                </a:lnTo>
                <a:lnTo>
                  <a:pt x="2916" y="1822"/>
                </a:lnTo>
                <a:lnTo>
                  <a:pt x="2873" y="1831"/>
                </a:lnTo>
                <a:lnTo>
                  <a:pt x="2828" y="1834"/>
                </a:lnTo>
                <a:lnTo>
                  <a:pt x="2783" y="1831"/>
                </a:lnTo>
                <a:lnTo>
                  <a:pt x="2740" y="1822"/>
                </a:lnTo>
                <a:lnTo>
                  <a:pt x="2700" y="1809"/>
                </a:lnTo>
                <a:lnTo>
                  <a:pt x="2663" y="1791"/>
                </a:lnTo>
                <a:lnTo>
                  <a:pt x="2630" y="1769"/>
                </a:lnTo>
                <a:lnTo>
                  <a:pt x="2599" y="1742"/>
                </a:lnTo>
                <a:lnTo>
                  <a:pt x="2573" y="1712"/>
                </a:lnTo>
                <a:lnTo>
                  <a:pt x="2551" y="1679"/>
                </a:lnTo>
                <a:lnTo>
                  <a:pt x="2534" y="1642"/>
                </a:lnTo>
                <a:lnTo>
                  <a:pt x="2521" y="1604"/>
                </a:lnTo>
                <a:lnTo>
                  <a:pt x="2513" y="1563"/>
                </a:lnTo>
                <a:lnTo>
                  <a:pt x="2510" y="1521"/>
                </a:lnTo>
                <a:lnTo>
                  <a:pt x="2513" y="1479"/>
                </a:lnTo>
                <a:lnTo>
                  <a:pt x="2521" y="1437"/>
                </a:lnTo>
                <a:lnTo>
                  <a:pt x="2534" y="1398"/>
                </a:lnTo>
                <a:lnTo>
                  <a:pt x="2551" y="1363"/>
                </a:lnTo>
                <a:lnTo>
                  <a:pt x="2573" y="1330"/>
                </a:lnTo>
                <a:lnTo>
                  <a:pt x="2599" y="1299"/>
                </a:lnTo>
                <a:lnTo>
                  <a:pt x="2630" y="1273"/>
                </a:lnTo>
                <a:lnTo>
                  <a:pt x="2663" y="1251"/>
                </a:lnTo>
                <a:lnTo>
                  <a:pt x="2700" y="1232"/>
                </a:lnTo>
                <a:lnTo>
                  <a:pt x="2740" y="1219"/>
                </a:lnTo>
                <a:lnTo>
                  <a:pt x="2783" y="1211"/>
                </a:lnTo>
                <a:lnTo>
                  <a:pt x="2828" y="1208"/>
                </a:lnTo>
                <a:close/>
                <a:moveTo>
                  <a:pt x="2213" y="1208"/>
                </a:moveTo>
                <a:lnTo>
                  <a:pt x="2242" y="1209"/>
                </a:lnTo>
                <a:lnTo>
                  <a:pt x="2268" y="1211"/>
                </a:lnTo>
                <a:lnTo>
                  <a:pt x="2292" y="1215"/>
                </a:lnTo>
                <a:lnTo>
                  <a:pt x="2312" y="1219"/>
                </a:lnTo>
                <a:lnTo>
                  <a:pt x="2329" y="1223"/>
                </a:lnTo>
                <a:lnTo>
                  <a:pt x="2343" y="1227"/>
                </a:lnTo>
                <a:lnTo>
                  <a:pt x="2351" y="1230"/>
                </a:lnTo>
                <a:lnTo>
                  <a:pt x="2351" y="1392"/>
                </a:lnTo>
                <a:lnTo>
                  <a:pt x="2346" y="1389"/>
                </a:lnTo>
                <a:lnTo>
                  <a:pt x="2335" y="1384"/>
                </a:lnTo>
                <a:lnTo>
                  <a:pt x="2321" y="1377"/>
                </a:lnTo>
                <a:lnTo>
                  <a:pt x="2302" y="1371"/>
                </a:lnTo>
                <a:lnTo>
                  <a:pt x="2279" y="1365"/>
                </a:lnTo>
                <a:lnTo>
                  <a:pt x="2253" y="1360"/>
                </a:lnTo>
                <a:lnTo>
                  <a:pt x="2223" y="1359"/>
                </a:lnTo>
                <a:lnTo>
                  <a:pt x="2192" y="1362"/>
                </a:lnTo>
                <a:lnTo>
                  <a:pt x="2163" y="1369"/>
                </a:lnTo>
                <a:lnTo>
                  <a:pt x="2136" y="1381"/>
                </a:lnTo>
                <a:lnTo>
                  <a:pt x="2113" y="1396"/>
                </a:lnTo>
                <a:lnTo>
                  <a:pt x="2095" y="1415"/>
                </a:lnTo>
                <a:lnTo>
                  <a:pt x="2079" y="1437"/>
                </a:lnTo>
                <a:lnTo>
                  <a:pt x="2067" y="1463"/>
                </a:lnTo>
                <a:lnTo>
                  <a:pt x="2060" y="1490"/>
                </a:lnTo>
                <a:lnTo>
                  <a:pt x="2058" y="1521"/>
                </a:lnTo>
                <a:lnTo>
                  <a:pt x="2060" y="1550"/>
                </a:lnTo>
                <a:lnTo>
                  <a:pt x="2066" y="1578"/>
                </a:lnTo>
                <a:lnTo>
                  <a:pt x="2078" y="1602"/>
                </a:lnTo>
                <a:lnTo>
                  <a:pt x="2093" y="1625"/>
                </a:lnTo>
                <a:lnTo>
                  <a:pt x="2112" y="1644"/>
                </a:lnTo>
                <a:lnTo>
                  <a:pt x="2135" y="1660"/>
                </a:lnTo>
                <a:lnTo>
                  <a:pt x="2162" y="1672"/>
                </a:lnTo>
                <a:lnTo>
                  <a:pt x="2191" y="1679"/>
                </a:lnTo>
                <a:lnTo>
                  <a:pt x="2223" y="1682"/>
                </a:lnTo>
                <a:lnTo>
                  <a:pt x="2253" y="1680"/>
                </a:lnTo>
                <a:lnTo>
                  <a:pt x="2279" y="1676"/>
                </a:lnTo>
                <a:lnTo>
                  <a:pt x="2301" y="1671"/>
                </a:lnTo>
                <a:lnTo>
                  <a:pt x="2321" y="1664"/>
                </a:lnTo>
                <a:lnTo>
                  <a:pt x="2335" y="1658"/>
                </a:lnTo>
                <a:lnTo>
                  <a:pt x="2346" y="1653"/>
                </a:lnTo>
                <a:lnTo>
                  <a:pt x="2351" y="1649"/>
                </a:lnTo>
                <a:lnTo>
                  <a:pt x="2351" y="1812"/>
                </a:lnTo>
                <a:lnTo>
                  <a:pt x="2339" y="1816"/>
                </a:lnTo>
                <a:lnTo>
                  <a:pt x="2322" y="1820"/>
                </a:lnTo>
                <a:lnTo>
                  <a:pt x="2300" y="1826"/>
                </a:lnTo>
                <a:lnTo>
                  <a:pt x="2275" y="1830"/>
                </a:lnTo>
                <a:lnTo>
                  <a:pt x="2245" y="1833"/>
                </a:lnTo>
                <a:lnTo>
                  <a:pt x="2213" y="1834"/>
                </a:lnTo>
                <a:lnTo>
                  <a:pt x="2174" y="1832"/>
                </a:lnTo>
                <a:lnTo>
                  <a:pt x="2136" y="1826"/>
                </a:lnTo>
                <a:lnTo>
                  <a:pt x="2100" y="1815"/>
                </a:lnTo>
                <a:lnTo>
                  <a:pt x="2065" y="1801"/>
                </a:lnTo>
                <a:lnTo>
                  <a:pt x="2033" y="1783"/>
                </a:lnTo>
                <a:lnTo>
                  <a:pt x="2002" y="1762"/>
                </a:lnTo>
                <a:lnTo>
                  <a:pt x="1975" y="1737"/>
                </a:lnTo>
                <a:lnTo>
                  <a:pt x="1952" y="1710"/>
                </a:lnTo>
                <a:lnTo>
                  <a:pt x="1931" y="1678"/>
                </a:lnTo>
                <a:lnTo>
                  <a:pt x="1915" y="1643"/>
                </a:lnTo>
                <a:lnTo>
                  <a:pt x="1903" y="1605"/>
                </a:lnTo>
                <a:lnTo>
                  <a:pt x="1896" y="1564"/>
                </a:lnTo>
                <a:lnTo>
                  <a:pt x="1892" y="1521"/>
                </a:lnTo>
                <a:lnTo>
                  <a:pt x="1896" y="1477"/>
                </a:lnTo>
                <a:lnTo>
                  <a:pt x="1904" y="1434"/>
                </a:lnTo>
                <a:lnTo>
                  <a:pt x="1917" y="1395"/>
                </a:lnTo>
                <a:lnTo>
                  <a:pt x="1934" y="1359"/>
                </a:lnTo>
                <a:lnTo>
                  <a:pt x="1957" y="1326"/>
                </a:lnTo>
                <a:lnTo>
                  <a:pt x="1984" y="1296"/>
                </a:lnTo>
                <a:lnTo>
                  <a:pt x="2014" y="1271"/>
                </a:lnTo>
                <a:lnTo>
                  <a:pt x="2047" y="1249"/>
                </a:lnTo>
                <a:lnTo>
                  <a:pt x="2085" y="1231"/>
                </a:lnTo>
                <a:lnTo>
                  <a:pt x="2125" y="1218"/>
                </a:lnTo>
                <a:lnTo>
                  <a:pt x="2168" y="1211"/>
                </a:lnTo>
                <a:lnTo>
                  <a:pt x="2213" y="1208"/>
                </a:lnTo>
                <a:close/>
                <a:moveTo>
                  <a:pt x="630" y="1208"/>
                </a:moveTo>
                <a:lnTo>
                  <a:pt x="660" y="1209"/>
                </a:lnTo>
                <a:lnTo>
                  <a:pt x="687" y="1211"/>
                </a:lnTo>
                <a:lnTo>
                  <a:pt x="711" y="1215"/>
                </a:lnTo>
                <a:lnTo>
                  <a:pt x="731" y="1219"/>
                </a:lnTo>
                <a:lnTo>
                  <a:pt x="748" y="1223"/>
                </a:lnTo>
                <a:lnTo>
                  <a:pt x="760" y="1227"/>
                </a:lnTo>
                <a:lnTo>
                  <a:pt x="769" y="1230"/>
                </a:lnTo>
                <a:lnTo>
                  <a:pt x="769" y="1392"/>
                </a:lnTo>
                <a:lnTo>
                  <a:pt x="763" y="1389"/>
                </a:lnTo>
                <a:lnTo>
                  <a:pt x="754" y="1384"/>
                </a:lnTo>
                <a:lnTo>
                  <a:pt x="739" y="1377"/>
                </a:lnTo>
                <a:lnTo>
                  <a:pt x="721" y="1371"/>
                </a:lnTo>
                <a:lnTo>
                  <a:pt x="697" y="1365"/>
                </a:lnTo>
                <a:lnTo>
                  <a:pt x="671" y="1360"/>
                </a:lnTo>
                <a:lnTo>
                  <a:pt x="642" y="1359"/>
                </a:lnTo>
                <a:lnTo>
                  <a:pt x="611" y="1362"/>
                </a:lnTo>
                <a:lnTo>
                  <a:pt x="581" y="1369"/>
                </a:lnTo>
                <a:lnTo>
                  <a:pt x="555" y="1381"/>
                </a:lnTo>
                <a:lnTo>
                  <a:pt x="532" y="1396"/>
                </a:lnTo>
                <a:lnTo>
                  <a:pt x="513" y="1415"/>
                </a:lnTo>
                <a:lnTo>
                  <a:pt x="497" y="1437"/>
                </a:lnTo>
                <a:lnTo>
                  <a:pt x="485" y="1463"/>
                </a:lnTo>
                <a:lnTo>
                  <a:pt x="479" y="1490"/>
                </a:lnTo>
                <a:lnTo>
                  <a:pt x="475" y="1521"/>
                </a:lnTo>
                <a:lnTo>
                  <a:pt x="479" y="1550"/>
                </a:lnTo>
                <a:lnTo>
                  <a:pt x="485" y="1578"/>
                </a:lnTo>
                <a:lnTo>
                  <a:pt x="496" y="1602"/>
                </a:lnTo>
                <a:lnTo>
                  <a:pt x="512" y="1625"/>
                </a:lnTo>
                <a:lnTo>
                  <a:pt x="531" y="1644"/>
                </a:lnTo>
                <a:lnTo>
                  <a:pt x="554" y="1660"/>
                </a:lnTo>
                <a:lnTo>
                  <a:pt x="580" y="1672"/>
                </a:lnTo>
                <a:lnTo>
                  <a:pt x="610" y="1679"/>
                </a:lnTo>
                <a:lnTo>
                  <a:pt x="642" y="1682"/>
                </a:lnTo>
                <a:lnTo>
                  <a:pt x="671" y="1680"/>
                </a:lnTo>
                <a:lnTo>
                  <a:pt x="697" y="1676"/>
                </a:lnTo>
                <a:lnTo>
                  <a:pt x="719" y="1671"/>
                </a:lnTo>
                <a:lnTo>
                  <a:pt x="738" y="1664"/>
                </a:lnTo>
                <a:lnTo>
                  <a:pt x="753" y="1658"/>
                </a:lnTo>
                <a:lnTo>
                  <a:pt x="763" y="1653"/>
                </a:lnTo>
                <a:lnTo>
                  <a:pt x="769" y="1649"/>
                </a:lnTo>
                <a:lnTo>
                  <a:pt x="769" y="1812"/>
                </a:lnTo>
                <a:lnTo>
                  <a:pt x="757" y="1816"/>
                </a:lnTo>
                <a:lnTo>
                  <a:pt x="740" y="1820"/>
                </a:lnTo>
                <a:lnTo>
                  <a:pt x="718" y="1826"/>
                </a:lnTo>
                <a:lnTo>
                  <a:pt x="692" y="1830"/>
                </a:lnTo>
                <a:lnTo>
                  <a:pt x="663" y="1833"/>
                </a:lnTo>
                <a:lnTo>
                  <a:pt x="630" y="1834"/>
                </a:lnTo>
                <a:lnTo>
                  <a:pt x="592" y="1832"/>
                </a:lnTo>
                <a:lnTo>
                  <a:pt x="554" y="1826"/>
                </a:lnTo>
                <a:lnTo>
                  <a:pt x="518" y="1815"/>
                </a:lnTo>
                <a:lnTo>
                  <a:pt x="484" y="1801"/>
                </a:lnTo>
                <a:lnTo>
                  <a:pt x="451" y="1783"/>
                </a:lnTo>
                <a:lnTo>
                  <a:pt x="421" y="1762"/>
                </a:lnTo>
                <a:lnTo>
                  <a:pt x="394" y="1737"/>
                </a:lnTo>
                <a:lnTo>
                  <a:pt x="370" y="1710"/>
                </a:lnTo>
                <a:lnTo>
                  <a:pt x="350" y="1678"/>
                </a:lnTo>
                <a:lnTo>
                  <a:pt x="333" y="1643"/>
                </a:lnTo>
                <a:lnTo>
                  <a:pt x="322" y="1605"/>
                </a:lnTo>
                <a:lnTo>
                  <a:pt x="314" y="1564"/>
                </a:lnTo>
                <a:lnTo>
                  <a:pt x="311" y="1521"/>
                </a:lnTo>
                <a:lnTo>
                  <a:pt x="314" y="1477"/>
                </a:lnTo>
                <a:lnTo>
                  <a:pt x="323" y="1434"/>
                </a:lnTo>
                <a:lnTo>
                  <a:pt x="335" y="1395"/>
                </a:lnTo>
                <a:lnTo>
                  <a:pt x="353" y="1359"/>
                </a:lnTo>
                <a:lnTo>
                  <a:pt x="375" y="1326"/>
                </a:lnTo>
                <a:lnTo>
                  <a:pt x="402" y="1296"/>
                </a:lnTo>
                <a:lnTo>
                  <a:pt x="433" y="1271"/>
                </a:lnTo>
                <a:lnTo>
                  <a:pt x="466" y="1249"/>
                </a:lnTo>
                <a:lnTo>
                  <a:pt x="503" y="1231"/>
                </a:lnTo>
                <a:lnTo>
                  <a:pt x="544" y="1218"/>
                </a:lnTo>
                <a:lnTo>
                  <a:pt x="585" y="1211"/>
                </a:lnTo>
                <a:lnTo>
                  <a:pt x="630" y="1208"/>
                </a:lnTo>
                <a:close/>
                <a:moveTo>
                  <a:pt x="1556" y="1208"/>
                </a:moveTo>
                <a:lnTo>
                  <a:pt x="1583" y="1209"/>
                </a:lnTo>
                <a:lnTo>
                  <a:pt x="1610" y="1211"/>
                </a:lnTo>
                <a:lnTo>
                  <a:pt x="1634" y="1213"/>
                </a:lnTo>
                <a:lnTo>
                  <a:pt x="1656" y="1217"/>
                </a:lnTo>
                <a:lnTo>
                  <a:pt x="1675" y="1220"/>
                </a:lnTo>
                <a:lnTo>
                  <a:pt x="1689" y="1223"/>
                </a:lnTo>
                <a:lnTo>
                  <a:pt x="1699" y="1226"/>
                </a:lnTo>
                <a:lnTo>
                  <a:pt x="1704" y="1227"/>
                </a:lnTo>
                <a:lnTo>
                  <a:pt x="1704" y="1356"/>
                </a:lnTo>
                <a:lnTo>
                  <a:pt x="1700" y="1355"/>
                </a:lnTo>
                <a:lnTo>
                  <a:pt x="1691" y="1353"/>
                </a:lnTo>
                <a:lnTo>
                  <a:pt x="1679" y="1350"/>
                </a:lnTo>
                <a:lnTo>
                  <a:pt x="1663" y="1347"/>
                </a:lnTo>
                <a:lnTo>
                  <a:pt x="1645" y="1343"/>
                </a:lnTo>
                <a:lnTo>
                  <a:pt x="1625" y="1340"/>
                </a:lnTo>
                <a:lnTo>
                  <a:pt x="1605" y="1338"/>
                </a:lnTo>
                <a:lnTo>
                  <a:pt x="1586" y="1337"/>
                </a:lnTo>
                <a:lnTo>
                  <a:pt x="1557" y="1339"/>
                </a:lnTo>
                <a:lnTo>
                  <a:pt x="1534" y="1344"/>
                </a:lnTo>
                <a:lnTo>
                  <a:pt x="1515" y="1351"/>
                </a:lnTo>
                <a:lnTo>
                  <a:pt x="1502" y="1362"/>
                </a:lnTo>
                <a:lnTo>
                  <a:pt x="1494" y="1373"/>
                </a:lnTo>
                <a:lnTo>
                  <a:pt x="1491" y="1387"/>
                </a:lnTo>
                <a:lnTo>
                  <a:pt x="1494" y="1402"/>
                </a:lnTo>
                <a:lnTo>
                  <a:pt x="1501" y="1413"/>
                </a:lnTo>
                <a:lnTo>
                  <a:pt x="1511" y="1423"/>
                </a:lnTo>
                <a:lnTo>
                  <a:pt x="1523" y="1430"/>
                </a:lnTo>
                <a:lnTo>
                  <a:pt x="1536" y="1436"/>
                </a:lnTo>
                <a:lnTo>
                  <a:pt x="1549" y="1441"/>
                </a:lnTo>
                <a:lnTo>
                  <a:pt x="1560" y="1445"/>
                </a:lnTo>
                <a:lnTo>
                  <a:pt x="1602" y="1458"/>
                </a:lnTo>
                <a:lnTo>
                  <a:pt x="1634" y="1470"/>
                </a:lnTo>
                <a:lnTo>
                  <a:pt x="1661" y="1484"/>
                </a:lnTo>
                <a:lnTo>
                  <a:pt x="1684" y="1501"/>
                </a:lnTo>
                <a:lnTo>
                  <a:pt x="1703" y="1519"/>
                </a:lnTo>
                <a:lnTo>
                  <a:pt x="1719" y="1539"/>
                </a:lnTo>
                <a:lnTo>
                  <a:pt x="1731" y="1560"/>
                </a:lnTo>
                <a:lnTo>
                  <a:pt x="1740" y="1583"/>
                </a:lnTo>
                <a:lnTo>
                  <a:pt x="1745" y="1606"/>
                </a:lnTo>
                <a:lnTo>
                  <a:pt x="1746" y="1630"/>
                </a:lnTo>
                <a:lnTo>
                  <a:pt x="1744" y="1664"/>
                </a:lnTo>
                <a:lnTo>
                  <a:pt x="1737" y="1694"/>
                </a:lnTo>
                <a:lnTo>
                  <a:pt x="1727" y="1720"/>
                </a:lnTo>
                <a:lnTo>
                  <a:pt x="1712" y="1744"/>
                </a:lnTo>
                <a:lnTo>
                  <a:pt x="1696" y="1764"/>
                </a:lnTo>
                <a:lnTo>
                  <a:pt x="1676" y="1781"/>
                </a:lnTo>
                <a:lnTo>
                  <a:pt x="1654" y="1796"/>
                </a:lnTo>
                <a:lnTo>
                  <a:pt x="1630" y="1809"/>
                </a:lnTo>
                <a:lnTo>
                  <a:pt x="1604" y="1818"/>
                </a:lnTo>
                <a:lnTo>
                  <a:pt x="1578" y="1826"/>
                </a:lnTo>
                <a:lnTo>
                  <a:pt x="1551" y="1830"/>
                </a:lnTo>
                <a:lnTo>
                  <a:pt x="1524" y="1833"/>
                </a:lnTo>
                <a:lnTo>
                  <a:pt x="1498" y="1834"/>
                </a:lnTo>
                <a:lnTo>
                  <a:pt x="1467" y="1833"/>
                </a:lnTo>
                <a:lnTo>
                  <a:pt x="1439" y="1832"/>
                </a:lnTo>
                <a:lnTo>
                  <a:pt x="1412" y="1829"/>
                </a:lnTo>
                <a:lnTo>
                  <a:pt x="1388" y="1827"/>
                </a:lnTo>
                <a:lnTo>
                  <a:pt x="1368" y="1823"/>
                </a:lnTo>
                <a:lnTo>
                  <a:pt x="1351" y="1820"/>
                </a:lnTo>
                <a:lnTo>
                  <a:pt x="1339" y="1818"/>
                </a:lnTo>
                <a:lnTo>
                  <a:pt x="1334" y="1817"/>
                </a:lnTo>
                <a:lnTo>
                  <a:pt x="1334" y="1678"/>
                </a:lnTo>
                <a:lnTo>
                  <a:pt x="1343" y="1680"/>
                </a:lnTo>
                <a:lnTo>
                  <a:pt x="1356" y="1684"/>
                </a:lnTo>
                <a:lnTo>
                  <a:pt x="1375" y="1688"/>
                </a:lnTo>
                <a:lnTo>
                  <a:pt x="1397" y="1693"/>
                </a:lnTo>
                <a:lnTo>
                  <a:pt x="1422" y="1697"/>
                </a:lnTo>
                <a:lnTo>
                  <a:pt x="1448" y="1700"/>
                </a:lnTo>
                <a:lnTo>
                  <a:pt x="1477" y="1701"/>
                </a:lnTo>
                <a:lnTo>
                  <a:pt x="1507" y="1699"/>
                </a:lnTo>
                <a:lnTo>
                  <a:pt x="1531" y="1696"/>
                </a:lnTo>
                <a:lnTo>
                  <a:pt x="1552" y="1690"/>
                </a:lnTo>
                <a:lnTo>
                  <a:pt x="1568" y="1681"/>
                </a:lnTo>
                <a:lnTo>
                  <a:pt x="1578" y="1671"/>
                </a:lnTo>
                <a:lnTo>
                  <a:pt x="1585" y="1658"/>
                </a:lnTo>
                <a:lnTo>
                  <a:pt x="1587" y="1644"/>
                </a:lnTo>
                <a:lnTo>
                  <a:pt x="1585" y="1629"/>
                </a:lnTo>
                <a:lnTo>
                  <a:pt x="1578" y="1618"/>
                </a:lnTo>
                <a:lnTo>
                  <a:pt x="1567" y="1607"/>
                </a:lnTo>
                <a:lnTo>
                  <a:pt x="1553" y="1598"/>
                </a:lnTo>
                <a:lnTo>
                  <a:pt x="1537" y="1590"/>
                </a:lnTo>
                <a:lnTo>
                  <a:pt x="1520" y="1584"/>
                </a:lnTo>
                <a:lnTo>
                  <a:pt x="1509" y="1581"/>
                </a:lnTo>
                <a:lnTo>
                  <a:pt x="1498" y="1577"/>
                </a:lnTo>
                <a:lnTo>
                  <a:pt x="1487" y="1574"/>
                </a:lnTo>
                <a:lnTo>
                  <a:pt x="1462" y="1565"/>
                </a:lnTo>
                <a:lnTo>
                  <a:pt x="1439" y="1555"/>
                </a:lnTo>
                <a:lnTo>
                  <a:pt x="1416" y="1542"/>
                </a:lnTo>
                <a:lnTo>
                  <a:pt x="1396" y="1528"/>
                </a:lnTo>
                <a:lnTo>
                  <a:pt x="1378" y="1512"/>
                </a:lnTo>
                <a:lnTo>
                  <a:pt x="1363" y="1494"/>
                </a:lnTo>
                <a:lnTo>
                  <a:pt x="1350" y="1473"/>
                </a:lnTo>
                <a:lnTo>
                  <a:pt x="1341" y="1451"/>
                </a:lnTo>
                <a:lnTo>
                  <a:pt x="1334" y="1425"/>
                </a:lnTo>
                <a:lnTo>
                  <a:pt x="1332" y="1396"/>
                </a:lnTo>
                <a:lnTo>
                  <a:pt x="1334" y="1364"/>
                </a:lnTo>
                <a:lnTo>
                  <a:pt x="1342" y="1333"/>
                </a:lnTo>
                <a:lnTo>
                  <a:pt x="1354" y="1306"/>
                </a:lnTo>
                <a:lnTo>
                  <a:pt x="1371" y="1281"/>
                </a:lnTo>
                <a:lnTo>
                  <a:pt x="1392" y="1259"/>
                </a:lnTo>
                <a:lnTo>
                  <a:pt x="1417" y="1241"/>
                </a:lnTo>
                <a:lnTo>
                  <a:pt x="1446" y="1227"/>
                </a:lnTo>
                <a:lnTo>
                  <a:pt x="1479" y="1216"/>
                </a:lnTo>
                <a:lnTo>
                  <a:pt x="1515" y="1210"/>
                </a:lnTo>
                <a:lnTo>
                  <a:pt x="1556" y="1208"/>
                </a:lnTo>
                <a:close/>
                <a:moveTo>
                  <a:pt x="3381" y="493"/>
                </a:moveTo>
                <a:lnTo>
                  <a:pt x="3400" y="496"/>
                </a:lnTo>
                <a:lnTo>
                  <a:pt x="3418" y="503"/>
                </a:lnTo>
                <a:lnTo>
                  <a:pt x="3434" y="515"/>
                </a:lnTo>
                <a:lnTo>
                  <a:pt x="3446" y="531"/>
                </a:lnTo>
                <a:lnTo>
                  <a:pt x="3453" y="548"/>
                </a:lnTo>
                <a:lnTo>
                  <a:pt x="3456" y="569"/>
                </a:lnTo>
                <a:lnTo>
                  <a:pt x="3456" y="727"/>
                </a:lnTo>
                <a:lnTo>
                  <a:pt x="3453" y="748"/>
                </a:lnTo>
                <a:lnTo>
                  <a:pt x="3446" y="766"/>
                </a:lnTo>
                <a:lnTo>
                  <a:pt x="3434" y="780"/>
                </a:lnTo>
                <a:lnTo>
                  <a:pt x="3418" y="793"/>
                </a:lnTo>
                <a:lnTo>
                  <a:pt x="3400" y="801"/>
                </a:lnTo>
                <a:lnTo>
                  <a:pt x="3381" y="803"/>
                </a:lnTo>
                <a:lnTo>
                  <a:pt x="3361" y="801"/>
                </a:lnTo>
                <a:lnTo>
                  <a:pt x="3343" y="793"/>
                </a:lnTo>
                <a:lnTo>
                  <a:pt x="3328" y="780"/>
                </a:lnTo>
                <a:lnTo>
                  <a:pt x="3316" y="766"/>
                </a:lnTo>
                <a:lnTo>
                  <a:pt x="3308" y="748"/>
                </a:lnTo>
                <a:lnTo>
                  <a:pt x="3306" y="727"/>
                </a:lnTo>
                <a:lnTo>
                  <a:pt x="3306" y="569"/>
                </a:lnTo>
                <a:lnTo>
                  <a:pt x="3308" y="548"/>
                </a:lnTo>
                <a:lnTo>
                  <a:pt x="3316" y="531"/>
                </a:lnTo>
                <a:lnTo>
                  <a:pt x="3328" y="515"/>
                </a:lnTo>
                <a:lnTo>
                  <a:pt x="3343" y="503"/>
                </a:lnTo>
                <a:lnTo>
                  <a:pt x="3361" y="496"/>
                </a:lnTo>
                <a:lnTo>
                  <a:pt x="3381" y="493"/>
                </a:lnTo>
                <a:close/>
                <a:moveTo>
                  <a:pt x="1728" y="493"/>
                </a:moveTo>
                <a:lnTo>
                  <a:pt x="1748" y="496"/>
                </a:lnTo>
                <a:lnTo>
                  <a:pt x="1766" y="503"/>
                </a:lnTo>
                <a:lnTo>
                  <a:pt x="1781" y="515"/>
                </a:lnTo>
                <a:lnTo>
                  <a:pt x="1793" y="531"/>
                </a:lnTo>
                <a:lnTo>
                  <a:pt x="1800" y="548"/>
                </a:lnTo>
                <a:lnTo>
                  <a:pt x="1803" y="569"/>
                </a:lnTo>
                <a:lnTo>
                  <a:pt x="1803" y="727"/>
                </a:lnTo>
                <a:lnTo>
                  <a:pt x="1800" y="748"/>
                </a:lnTo>
                <a:lnTo>
                  <a:pt x="1793" y="766"/>
                </a:lnTo>
                <a:lnTo>
                  <a:pt x="1781" y="780"/>
                </a:lnTo>
                <a:lnTo>
                  <a:pt x="1766" y="793"/>
                </a:lnTo>
                <a:lnTo>
                  <a:pt x="1748" y="801"/>
                </a:lnTo>
                <a:lnTo>
                  <a:pt x="1728" y="803"/>
                </a:lnTo>
                <a:lnTo>
                  <a:pt x="1708" y="801"/>
                </a:lnTo>
                <a:lnTo>
                  <a:pt x="1690" y="793"/>
                </a:lnTo>
                <a:lnTo>
                  <a:pt x="1675" y="780"/>
                </a:lnTo>
                <a:lnTo>
                  <a:pt x="1663" y="766"/>
                </a:lnTo>
                <a:lnTo>
                  <a:pt x="1656" y="748"/>
                </a:lnTo>
                <a:lnTo>
                  <a:pt x="1653" y="727"/>
                </a:lnTo>
                <a:lnTo>
                  <a:pt x="1653" y="569"/>
                </a:lnTo>
                <a:lnTo>
                  <a:pt x="1656" y="548"/>
                </a:lnTo>
                <a:lnTo>
                  <a:pt x="1663" y="531"/>
                </a:lnTo>
                <a:lnTo>
                  <a:pt x="1675" y="515"/>
                </a:lnTo>
                <a:lnTo>
                  <a:pt x="1690" y="503"/>
                </a:lnTo>
                <a:lnTo>
                  <a:pt x="1708" y="496"/>
                </a:lnTo>
                <a:lnTo>
                  <a:pt x="1728" y="493"/>
                </a:lnTo>
                <a:close/>
                <a:moveTo>
                  <a:pt x="75" y="493"/>
                </a:moveTo>
                <a:lnTo>
                  <a:pt x="95" y="496"/>
                </a:lnTo>
                <a:lnTo>
                  <a:pt x="113" y="503"/>
                </a:lnTo>
                <a:lnTo>
                  <a:pt x="129" y="515"/>
                </a:lnTo>
                <a:lnTo>
                  <a:pt x="140" y="531"/>
                </a:lnTo>
                <a:lnTo>
                  <a:pt x="148" y="548"/>
                </a:lnTo>
                <a:lnTo>
                  <a:pt x="151" y="569"/>
                </a:lnTo>
                <a:lnTo>
                  <a:pt x="151" y="727"/>
                </a:lnTo>
                <a:lnTo>
                  <a:pt x="148" y="748"/>
                </a:lnTo>
                <a:lnTo>
                  <a:pt x="140" y="766"/>
                </a:lnTo>
                <a:lnTo>
                  <a:pt x="129" y="780"/>
                </a:lnTo>
                <a:lnTo>
                  <a:pt x="113" y="793"/>
                </a:lnTo>
                <a:lnTo>
                  <a:pt x="95" y="801"/>
                </a:lnTo>
                <a:lnTo>
                  <a:pt x="75" y="803"/>
                </a:lnTo>
                <a:lnTo>
                  <a:pt x="56" y="801"/>
                </a:lnTo>
                <a:lnTo>
                  <a:pt x="38" y="793"/>
                </a:lnTo>
                <a:lnTo>
                  <a:pt x="22" y="780"/>
                </a:lnTo>
                <a:lnTo>
                  <a:pt x="10" y="766"/>
                </a:lnTo>
                <a:lnTo>
                  <a:pt x="3" y="748"/>
                </a:lnTo>
                <a:lnTo>
                  <a:pt x="0" y="727"/>
                </a:lnTo>
                <a:lnTo>
                  <a:pt x="0" y="569"/>
                </a:lnTo>
                <a:lnTo>
                  <a:pt x="3" y="548"/>
                </a:lnTo>
                <a:lnTo>
                  <a:pt x="10" y="531"/>
                </a:lnTo>
                <a:lnTo>
                  <a:pt x="22" y="515"/>
                </a:lnTo>
                <a:lnTo>
                  <a:pt x="38" y="503"/>
                </a:lnTo>
                <a:lnTo>
                  <a:pt x="56" y="496"/>
                </a:lnTo>
                <a:lnTo>
                  <a:pt x="75" y="493"/>
                </a:lnTo>
                <a:close/>
                <a:moveTo>
                  <a:pt x="2968" y="285"/>
                </a:moveTo>
                <a:lnTo>
                  <a:pt x="2988" y="287"/>
                </a:lnTo>
                <a:lnTo>
                  <a:pt x="3006" y="295"/>
                </a:lnTo>
                <a:lnTo>
                  <a:pt x="3021" y="307"/>
                </a:lnTo>
                <a:lnTo>
                  <a:pt x="3033" y="322"/>
                </a:lnTo>
                <a:lnTo>
                  <a:pt x="3040" y="340"/>
                </a:lnTo>
                <a:lnTo>
                  <a:pt x="3043" y="360"/>
                </a:lnTo>
                <a:lnTo>
                  <a:pt x="3043" y="727"/>
                </a:lnTo>
                <a:lnTo>
                  <a:pt x="3040" y="748"/>
                </a:lnTo>
                <a:lnTo>
                  <a:pt x="3033" y="766"/>
                </a:lnTo>
                <a:lnTo>
                  <a:pt x="3021" y="780"/>
                </a:lnTo>
                <a:lnTo>
                  <a:pt x="3006" y="793"/>
                </a:lnTo>
                <a:lnTo>
                  <a:pt x="2988" y="801"/>
                </a:lnTo>
                <a:lnTo>
                  <a:pt x="2968" y="803"/>
                </a:lnTo>
                <a:lnTo>
                  <a:pt x="2947" y="801"/>
                </a:lnTo>
                <a:lnTo>
                  <a:pt x="2929" y="793"/>
                </a:lnTo>
                <a:lnTo>
                  <a:pt x="2915" y="780"/>
                </a:lnTo>
                <a:lnTo>
                  <a:pt x="2903" y="766"/>
                </a:lnTo>
                <a:lnTo>
                  <a:pt x="2895" y="748"/>
                </a:lnTo>
                <a:lnTo>
                  <a:pt x="2893" y="727"/>
                </a:lnTo>
                <a:lnTo>
                  <a:pt x="2893" y="360"/>
                </a:lnTo>
                <a:lnTo>
                  <a:pt x="2895" y="340"/>
                </a:lnTo>
                <a:lnTo>
                  <a:pt x="2903" y="322"/>
                </a:lnTo>
                <a:lnTo>
                  <a:pt x="2915" y="307"/>
                </a:lnTo>
                <a:lnTo>
                  <a:pt x="2929" y="295"/>
                </a:lnTo>
                <a:lnTo>
                  <a:pt x="2947" y="287"/>
                </a:lnTo>
                <a:lnTo>
                  <a:pt x="2968" y="285"/>
                </a:lnTo>
                <a:close/>
                <a:moveTo>
                  <a:pt x="2142" y="285"/>
                </a:moveTo>
                <a:lnTo>
                  <a:pt x="2162" y="287"/>
                </a:lnTo>
                <a:lnTo>
                  <a:pt x="2179" y="295"/>
                </a:lnTo>
                <a:lnTo>
                  <a:pt x="2194" y="307"/>
                </a:lnTo>
                <a:lnTo>
                  <a:pt x="2207" y="322"/>
                </a:lnTo>
                <a:lnTo>
                  <a:pt x="2214" y="340"/>
                </a:lnTo>
                <a:lnTo>
                  <a:pt x="2216" y="360"/>
                </a:lnTo>
                <a:lnTo>
                  <a:pt x="2216" y="727"/>
                </a:lnTo>
                <a:lnTo>
                  <a:pt x="2214" y="748"/>
                </a:lnTo>
                <a:lnTo>
                  <a:pt x="2207" y="766"/>
                </a:lnTo>
                <a:lnTo>
                  <a:pt x="2194" y="780"/>
                </a:lnTo>
                <a:lnTo>
                  <a:pt x="2179" y="793"/>
                </a:lnTo>
                <a:lnTo>
                  <a:pt x="2162" y="801"/>
                </a:lnTo>
                <a:lnTo>
                  <a:pt x="2142" y="803"/>
                </a:lnTo>
                <a:lnTo>
                  <a:pt x="2122" y="801"/>
                </a:lnTo>
                <a:lnTo>
                  <a:pt x="2104" y="793"/>
                </a:lnTo>
                <a:lnTo>
                  <a:pt x="2088" y="780"/>
                </a:lnTo>
                <a:lnTo>
                  <a:pt x="2077" y="766"/>
                </a:lnTo>
                <a:lnTo>
                  <a:pt x="2069" y="748"/>
                </a:lnTo>
                <a:lnTo>
                  <a:pt x="2066" y="727"/>
                </a:lnTo>
                <a:lnTo>
                  <a:pt x="2066" y="360"/>
                </a:lnTo>
                <a:lnTo>
                  <a:pt x="2069" y="340"/>
                </a:lnTo>
                <a:lnTo>
                  <a:pt x="2077" y="322"/>
                </a:lnTo>
                <a:lnTo>
                  <a:pt x="2088" y="307"/>
                </a:lnTo>
                <a:lnTo>
                  <a:pt x="2104" y="295"/>
                </a:lnTo>
                <a:lnTo>
                  <a:pt x="2122" y="287"/>
                </a:lnTo>
                <a:lnTo>
                  <a:pt x="2142" y="285"/>
                </a:lnTo>
                <a:close/>
                <a:moveTo>
                  <a:pt x="1315" y="285"/>
                </a:moveTo>
                <a:lnTo>
                  <a:pt x="1335" y="287"/>
                </a:lnTo>
                <a:lnTo>
                  <a:pt x="1353" y="295"/>
                </a:lnTo>
                <a:lnTo>
                  <a:pt x="1368" y="307"/>
                </a:lnTo>
                <a:lnTo>
                  <a:pt x="1380" y="322"/>
                </a:lnTo>
                <a:lnTo>
                  <a:pt x="1388" y="340"/>
                </a:lnTo>
                <a:lnTo>
                  <a:pt x="1390" y="360"/>
                </a:lnTo>
                <a:lnTo>
                  <a:pt x="1390" y="727"/>
                </a:lnTo>
                <a:lnTo>
                  <a:pt x="1388" y="748"/>
                </a:lnTo>
                <a:lnTo>
                  <a:pt x="1380" y="766"/>
                </a:lnTo>
                <a:lnTo>
                  <a:pt x="1368" y="780"/>
                </a:lnTo>
                <a:lnTo>
                  <a:pt x="1353" y="793"/>
                </a:lnTo>
                <a:lnTo>
                  <a:pt x="1335" y="801"/>
                </a:lnTo>
                <a:lnTo>
                  <a:pt x="1315" y="803"/>
                </a:lnTo>
                <a:lnTo>
                  <a:pt x="1295" y="801"/>
                </a:lnTo>
                <a:lnTo>
                  <a:pt x="1277" y="793"/>
                </a:lnTo>
                <a:lnTo>
                  <a:pt x="1262" y="780"/>
                </a:lnTo>
                <a:lnTo>
                  <a:pt x="1250" y="766"/>
                </a:lnTo>
                <a:lnTo>
                  <a:pt x="1242" y="748"/>
                </a:lnTo>
                <a:lnTo>
                  <a:pt x="1240" y="727"/>
                </a:lnTo>
                <a:lnTo>
                  <a:pt x="1240" y="360"/>
                </a:lnTo>
                <a:lnTo>
                  <a:pt x="1242" y="340"/>
                </a:lnTo>
                <a:lnTo>
                  <a:pt x="1250" y="322"/>
                </a:lnTo>
                <a:lnTo>
                  <a:pt x="1262" y="307"/>
                </a:lnTo>
                <a:lnTo>
                  <a:pt x="1277" y="295"/>
                </a:lnTo>
                <a:lnTo>
                  <a:pt x="1295" y="287"/>
                </a:lnTo>
                <a:lnTo>
                  <a:pt x="1315" y="285"/>
                </a:lnTo>
                <a:close/>
                <a:moveTo>
                  <a:pt x="488" y="285"/>
                </a:moveTo>
                <a:lnTo>
                  <a:pt x="508" y="287"/>
                </a:lnTo>
                <a:lnTo>
                  <a:pt x="527" y="295"/>
                </a:lnTo>
                <a:lnTo>
                  <a:pt x="541" y="307"/>
                </a:lnTo>
                <a:lnTo>
                  <a:pt x="553" y="322"/>
                </a:lnTo>
                <a:lnTo>
                  <a:pt x="561" y="340"/>
                </a:lnTo>
                <a:lnTo>
                  <a:pt x="563" y="360"/>
                </a:lnTo>
                <a:lnTo>
                  <a:pt x="563" y="727"/>
                </a:lnTo>
                <a:lnTo>
                  <a:pt x="561" y="748"/>
                </a:lnTo>
                <a:lnTo>
                  <a:pt x="553" y="766"/>
                </a:lnTo>
                <a:lnTo>
                  <a:pt x="541" y="780"/>
                </a:lnTo>
                <a:lnTo>
                  <a:pt x="527" y="793"/>
                </a:lnTo>
                <a:lnTo>
                  <a:pt x="508" y="801"/>
                </a:lnTo>
                <a:lnTo>
                  <a:pt x="488" y="803"/>
                </a:lnTo>
                <a:lnTo>
                  <a:pt x="468" y="801"/>
                </a:lnTo>
                <a:lnTo>
                  <a:pt x="450" y="793"/>
                </a:lnTo>
                <a:lnTo>
                  <a:pt x="436" y="780"/>
                </a:lnTo>
                <a:lnTo>
                  <a:pt x="423" y="766"/>
                </a:lnTo>
                <a:lnTo>
                  <a:pt x="416" y="748"/>
                </a:lnTo>
                <a:lnTo>
                  <a:pt x="414" y="727"/>
                </a:lnTo>
                <a:lnTo>
                  <a:pt x="414" y="360"/>
                </a:lnTo>
                <a:lnTo>
                  <a:pt x="416" y="340"/>
                </a:lnTo>
                <a:lnTo>
                  <a:pt x="423" y="322"/>
                </a:lnTo>
                <a:lnTo>
                  <a:pt x="436" y="307"/>
                </a:lnTo>
                <a:lnTo>
                  <a:pt x="450" y="295"/>
                </a:lnTo>
                <a:lnTo>
                  <a:pt x="468" y="287"/>
                </a:lnTo>
                <a:lnTo>
                  <a:pt x="488" y="285"/>
                </a:lnTo>
                <a:close/>
                <a:moveTo>
                  <a:pt x="2555" y="0"/>
                </a:moveTo>
                <a:lnTo>
                  <a:pt x="2575" y="2"/>
                </a:lnTo>
                <a:lnTo>
                  <a:pt x="2593" y="10"/>
                </a:lnTo>
                <a:lnTo>
                  <a:pt x="2608" y="22"/>
                </a:lnTo>
                <a:lnTo>
                  <a:pt x="2619" y="37"/>
                </a:lnTo>
                <a:lnTo>
                  <a:pt x="2628" y="55"/>
                </a:lnTo>
                <a:lnTo>
                  <a:pt x="2630" y="75"/>
                </a:lnTo>
                <a:lnTo>
                  <a:pt x="2630" y="879"/>
                </a:lnTo>
                <a:lnTo>
                  <a:pt x="2628" y="899"/>
                </a:lnTo>
                <a:lnTo>
                  <a:pt x="2619" y="917"/>
                </a:lnTo>
                <a:lnTo>
                  <a:pt x="2608" y="931"/>
                </a:lnTo>
                <a:lnTo>
                  <a:pt x="2593" y="944"/>
                </a:lnTo>
                <a:lnTo>
                  <a:pt x="2575" y="951"/>
                </a:lnTo>
                <a:lnTo>
                  <a:pt x="2555" y="953"/>
                </a:lnTo>
                <a:lnTo>
                  <a:pt x="2535" y="951"/>
                </a:lnTo>
                <a:lnTo>
                  <a:pt x="2517" y="944"/>
                </a:lnTo>
                <a:lnTo>
                  <a:pt x="2502" y="931"/>
                </a:lnTo>
                <a:lnTo>
                  <a:pt x="2490" y="917"/>
                </a:lnTo>
                <a:lnTo>
                  <a:pt x="2483" y="899"/>
                </a:lnTo>
                <a:lnTo>
                  <a:pt x="2480" y="879"/>
                </a:lnTo>
                <a:lnTo>
                  <a:pt x="2480" y="75"/>
                </a:lnTo>
                <a:lnTo>
                  <a:pt x="2483" y="55"/>
                </a:lnTo>
                <a:lnTo>
                  <a:pt x="2490" y="37"/>
                </a:lnTo>
                <a:lnTo>
                  <a:pt x="2502" y="22"/>
                </a:lnTo>
                <a:lnTo>
                  <a:pt x="2517" y="10"/>
                </a:lnTo>
                <a:lnTo>
                  <a:pt x="2535" y="2"/>
                </a:lnTo>
                <a:lnTo>
                  <a:pt x="2555" y="0"/>
                </a:lnTo>
                <a:close/>
                <a:moveTo>
                  <a:pt x="902" y="0"/>
                </a:moveTo>
                <a:lnTo>
                  <a:pt x="922" y="2"/>
                </a:lnTo>
                <a:lnTo>
                  <a:pt x="939" y="10"/>
                </a:lnTo>
                <a:lnTo>
                  <a:pt x="955" y="22"/>
                </a:lnTo>
                <a:lnTo>
                  <a:pt x="967" y="37"/>
                </a:lnTo>
                <a:lnTo>
                  <a:pt x="974" y="55"/>
                </a:lnTo>
                <a:lnTo>
                  <a:pt x="977" y="75"/>
                </a:lnTo>
                <a:lnTo>
                  <a:pt x="977" y="879"/>
                </a:lnTo>
                <a:lnTo>
                  <a:pt x="974" y="899"/>
                </a:lnTo>
                <a:lnTo>
                  <a:pt x="967" y="917"/>
                </a:lnTo>
                <a:lnTo>
                  <a:pt x="955" y="931"/>
                </a:lnTo>
                <a:lnTo>
                  <a:pt x="939" y="944"/>
                </a:lnTo>
                <a:lnTo>
                  <a:pt x="922" y="951"/>
                </a:lnTo>
                <a:lnTo>
                  <a:pt x="902" y="953"/>
                </a:lnTo>
                <a:lnTo>
                  <a:pt x="882" y="951"/>
                </a:lnTo>
                <a:lnTo>
                  <a:pt x="864" y="944"/>
                </a:lnTo>
                <a:lnTo>
                  <a:pt x="848" y="931"/>
                </a:lnTo>
                <a:lnTo>
                  <a:pt x="837" y="917"/>
                </a:lnTo>
                <a:lnTo>
                  <a:pt x="829" y="899"/>
                </a:lnTo>
                <a:lnTo>
                  <a:pt x="826" y="879"/>
                </a:lnTo>
                <a:lnTo>
                  <a:pt x="826" y="75"/>
                </a:lnTo>
                <a:lnTo>
                  <a:pt x="829" y="55"/>
                </a:lnTo>
                <a:lnTo>
                  <a:pt x="837" y="37"/>
                </a:lnTo>
                <a:lnTo>
                  <a:pt x="848" y="22"/>
                </a:lnTo>
                <a:lnTo>
                  <a:pt x="864" y="10"/>
                </a:lnTo>
                <a:lnTo>
                  <a:pt x="882" y="2"/>
                </a:lnTo>
                <a:lnTo>
                  <a:pt x="902" y="0"/>
                </a:lnTo>
                <a:close/>
              </a:path>
            </a:pathLst>
          </a:custGeom>
          <a:solidFill>
            <a:srgbClr val="005073"/>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5073"/>
              </a:solidFill>
              <a:effectLst/>
              <a:uLnTx/>
              <a:uFillTx/>
              <a:latin typeface="Arial" charset="0"/>
              <a:ea typeface="ＭＳ Ｐゴシック" charset="0"/>
              <a:cs typeface="ＭＳ Ｐゴシック"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5E59386-E374-834A-B45C-45B638025929}" type="datetimeFigureOut">
              <a:rPr lang="en-US" smtClean="0"/>
              <a:t>8/23/19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E59386-E374-834A-B45C-45B638025929}" type="datetimeFigureOut">
              <a:rPr lang="en-US" smtClean="0"/>
              <a:t>8/23/19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E59386-E374-834A-B45C-45B638025929}" type="datetimeFigureOut">
              <a:rPr lang="en-US" smtClean="0"/>
              <a:t>8/23/19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E59386-E374-834A-B45C-45B638025929}" type="datetimeFigureOut">
              <a:rPr lang="en-US" smtClean="0"/>
              <a:t>8/23/19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E59386-E374-834A-B45C-45B638025929}" type="datetimeFigureOut">
              <a:rPr lang="en-US" smtClean="0"/>
              <a:t>8/23/19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10515600" cy="762000"/>
          </a:xfrm>
        </p:spPr>
        <p:txBody>
          <a:bodyPr lIns="0" tIns="0" rIns="0" bIns="0">
            <a:normAutofit/>
          </a:bodyPr>
          <a:lstStyle>
            <a:lvl1pPr>
              <a:defRPr sz="3500"/>
            </a:lvl1pPr>
          </a:lstStyle>
          <a:p>
            <a:r>
              <a:rPr lang="en-US"/>
              <a:t>Click to edit Master title style</a:t>
            </a:r>
          </a:p>
        </p:txBody>
      </p:sp>
      <p:sp>
        <p:nvSpPr>
          <p:cNvPr id="3" name="Content Placeholder 2"/>
          <p:cNvSpPr>
            <a:spLocks noGrp="1"/>
          </p:cNvSpPr>
          <p:nvPr>
            <p:ph idx="1"/>
          </p:nvPr>
        </p:nvSpPr>
        <p:spPr>
          <a:xfrm>
            <a:off x="685800" y="1825625"/>
            <a:ext cx="10515600" cy="2483728"/>
          </a:xfrm>
        </p:spPr>
        <p:txBody>
          <a:bodyPr lIns="0" tIns="0" rIns="0" bIns="0"/>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Freeform 13"/>
          <p:cNvSpPr>
            <a:spLocks noChangeAspect="1" noEditPoints="1"/>
          </p:cNvSpPr>
          <p:nvPr userDrawn="1"/>
        </p:nvSpPr>
        <p:spPr bwMode="auto">
          <a:xfrm>
            <a:off x="10820400" y="6294834"/>
            <a:ext cx="685800" cy="364332"/>
          </a:xfrm>
          <a:custGeom>
            <a:avLst/>
            <a:gdLst>
              <a:gd name="T0" fmla="*/ 2671 w 3456"/>
              <a:gd name="T1" fmla="*/ 1521 h 1834"/>
              <a:gd name="T2" fmla="*/ 2857 w 3456"/>
              <a:gd name="T3" fmla="*/ 1677 h 1834"/>
              <a:gd name="T4" fmla="*/ 2975 w 3456"/>
              <a:gd name="T5" fmla="*/ 1465 h 1834"/>
              <a:gd name="T6" fmla="*/ 1129 w 3456"/>
              <a:gd name="T7" fmla="*/ 1823 h 1834"/>
              <a:gd name="T8" fmla="*/ 3082 w 3456"/>
              <a:gd name="T9" fmla="*/ 1330 h 1834"/>
              <a:gd name="T10" fmla="*/ 3082 w 3456"/>
              <a:gd name="T11" fmla="*/ 1712 h 1834"/>
              <a:gd name="T12" fmla="*/ 2700 w 3456"/>
              <a:gd name="T13" fmla="*/ 1809 h 1834"/>
              <a:gd name="T14" fmla="*/ 2513 w 3456"/>
              <a:gd name="T15" fmla="*/ 1479 h 1834"/>
              <a:gd name="T16" fmla="*/ 2783 w 3456"/>
              <a:gd name="T17" fmla="*/ 1211 h 1834"/>
              <a:gd name="T18" fmla="*/ 2351 w 3456"/>
              <a:gd name="T19" fmla="*/ 1392 h 1834"/>
              <a:gd name="T20" fmla="*/ 2136 w 3456"/>
              <a:gd name="T21" fmla="*/ 1381 h 1834"/>
              <a:gd name="T22" fmla="*/ 2093 w 3456"/>
              <a:gd name="T23" fmla="*/ 1625 h 1834"/>
              <a:gd name="T24" fmla="*/ 2335 w 3456"/>
              <a:gd name="T25" fmla="*/ 1658 h 1834"/>
              <a:gd name="T26" fmla="*/ 2174 w 3456"/>
              <a:gd name="T27" fmla="*/ 1832 h 1834"/>
              <a:gd name="T28" fmla="*/ 1903 w 3456"/>
              <a:gd name="T29" fmla="*/ 1605 h 1834"/>
              <a:gd name="T30" fmla="*/ 2047 w 3456"/>
              <a:gd name="T31" fmla="*/ 1249 h 1834"/>
              <a:gd name="T32" fmla="*/ 748 w 3456"/>
              <a:gd name="T33" fmla="*/ 1223 h 1834"/>
              <a:gd name="T34" fmla="*/ 642 w 3456"/>
              <a:gd name="T35" fmla="*/ 1359 h 1834"/>
              <a:gd name="T36" fmla="*/ 479 w 3456"/>
              <a:gd name="T37" fmla="*/ 1550 h 1834"/>
              <a:gd name="T38" fmla="*/ 697 w 3456"/>
              <a:gd name="T39" fmla="*/ 1676 h 1834"/>
              <a:gd name="T40" fmla="*/ 692 w 3456"/>
              <a:gd name="T41" fmla="*/ 1830 h 1834"/>
              <a:gd name="T42" fmla="*/ 370 w 3456"/>
              <a:gd name="T43" fmla="*/ 1710 h 1834"/>
              <a:gd name="T44" fmla="*/ 375 w 3456"/>
              <a:gd name="T45" fmla="*/ 1326 h 1834"/>
              <a:gd name="T46" fmla="*/ 1610 w 3456"/>
              <a:gd name="T47" fmla="*/ 1211 h 1834"/>
              <a:gd name="T48" fmla="*/ 1679 w 3456"/>
              <a:gd name="T49" fmla="*/ 1350 h 1834"/>
              <a:gd name="T50" fmla="*/ 1494 w 3456"/>
              <a:gd name="T51" fmla="*/ 1373 h 1834"/>
              <a:gd name="T52" fmla="*/ 1634 w 3456"/>
              <a:gd name="T53" fmla="*/ 1470 h 1834"/>
              <a:gd name="T54" fmla="*/ 1737 w 3456"/>
              <a:gd name="T55" fmla="*/ 1694 h 1834"/>
              <a:gd name="T56" fmla="*/ 1524 w 3456"/>
              <a:gd name="T57" fmla="*/ 1833 h 1834"/>
              <a:gd name="T58" fmla="*/ 1334 w 3456"/>
              <a:gd name="T59" fmla="*/ 1678 h 1834"/>
              <a:gd name="T60" fmla="*/ 1552 w 3456"/>
              <a:gd name="T61" fmla="*/ 1690 h 1834"/>
              <a:gd name="T62" fmla="*/ 1520 w 3456"/>
              <a:gd name="T63" fmla="*/ 1584 h 1834"/>
              <a:gd name="T64" fmla="*/ 1350 w 3456"/>
              <a:gd name="T65" fmla="*/ 1473 h 1834"/>
              <a:gd name="T66" fmla="*/ 1446 w 3456"/>
              <a:gd name="T67" fmla="*/ 1227 h 1834"/>
              <a:gd name="T68" fmla="*/ 3456 w 3456"/>
              <a:gd name="T69" fmla="*/ 569 h 1834"/>
              <a:gd name="T70" fmla="*/ 3328 w 3456"/>
              <a:gd name="T71" fmla="*/ 780 h 1834"/>
              <a:gd name="T72" fmla="*/ 3381 w 3456"/>
              <a:gd name="T73" fmla="*/ 493 h 1834"/>
              <a:gd name="T74" fmla="*/ 1793 w 3456"/>
              <a:gd name="T75" fmla="*/ 766 h 1834"/>
              <a:gd name="T76" fmla="*/ 1653 w 3456"/>
              <a:gd name="T77" fmla="*/ 727 h 1834"/>
              <a:gd name="T78" fmla="*/ 113 w 3456"/>
              <a:gd name="T79" fmla="*/ 503 h 1834"/>
              <a:gd name="T80" fmla="*/ 95 w 3456"/>
              <a:gd name="T81" fmla="*/ 801 h 1834"/>
              <a:gd name="T82" fmla="*/ 10 w 3456"/>
              <a:gd name="T83" fmla="*/ 531 h 1834"/>
              <a:gd name="T84" fmla="*/ 3040 w 3456"/>
              <a:gd name="T85" fmla="*/ 340 h 1834"/>
              <a:gd name="T86" fmla="*/ 2929 w 3456"/>
              <a:gd name="T87" fmla="*/ 793 h 1834"/>
              <a:gd name="T88" fmla="*/ 2947 w 3456"/>
              <a:gd name="T89" fmla="*/ 287 h 1834"/>
              <a:gd name="T90" fmla="*/ 2214 w 3456"/>
              <a:gd name="T91" fmla="*/ 748 h 1834"/>
              <a:gd name="T92" fmla="*/ 2069 w 3456"/>
              <a:gd name="T93" fmla="*/ 748 h 1834"/>
              <a:gd name="T94" fmla="*/ 1335 w 3456"/>
              <a:gd name="T95" fmla="*/ 287 h 1834"/>
              <a:gd name="T96" fmla="*/ 1353 w 3456"/>
              <a:gd name="T97" fmla="*/ 793 h 1834"/>
              <a:gd name="T98" fmla="*/ 1242 w 3456"/>
              <a:gd name="T99" fmla="*/ 340 h 1834"/>
              <a:gd name="T100" fmla="*/ 553 w 3456"/>
              <a:gd name="T101" fmla="*/ 322 h 1834"/>
              <a:gd name="T102" fmla="*/ 468 w 3456"/>
              <a:gd name="T103" fmla="*/ 801 h 1834"/>
              <a:gd name="T104" fmla="*/ 450 w 3456"/>
              <a:gd name="T105" fmla="*/ 295 h 1834"/>
              <a:gd name="T106" fmla="*/ 2630 w 3456"/>
              <a:gd name="T107" fmla="*/ 879 h 1834"/>
              <a:gd name="T108" fmla="*/ 2490 w 3456"/>
              <a:gd name="T109" fmla="*/ 917 h 1834"/>
              <a:gd name="T110" fmla="*/ 902 w 3456"/>
              <a:gd name="T111" fmla="*/ 0 h 1834"/>
              <a:gd name="T112" fmla="*/ 955 w 3456"/>
              <a:gd name="T113" fmla="*/ 931 h 1834"/>
              <a:gd name="T114" fmla="*/ 826 w 3456"/>
              <a:gd name="T115" fmla="*/ 75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56" h="1834">
                <a:moveTo>
                  <a:pt x="2828" y="1362"/>
                </a:moveTo>
                <a:lnTo>
                  <a:pt x="2798" y="1364"/>
                </a:lnTo>
                <a:lnTo>
                  <a:pt x="2771" y="1371"/>
                </a:lnTo>
                <a:lnTo>
                  <a:pt x="2747" y="1384"/>
                </a:lnTo>
                <a:lnTo>
                  <a:pt x="2725" y="1400"/>
                </a:lnTo>
                <a:lnTo>
                  <a:pt x="2706" y="1419"/>
                </a:lnTo>
                <a:lnTo>
                  <a:pt x="2691" y="1441"/>
                </a:lnTo>
                <a:lnTo>
                  <a:pt x="2680" y="1465"/>
                </a:lnTo>
                <a:lnTo>
                  <a:pt x="2674" y="1492"/>
                </a:lnTo>
                <a:lnTo>
                  <a:pt x="2671" y="1521"/>
                </a:lnTo>
                <a:lnTo>
                  <a:pt x="2674" y="1549"/>
                </a:lnTo>
                <a:lnTo>
                  <a:pt x="2680" y="1577"/>
                </a:lnTo>
                <a:lnTo>
                  <a:pt x="2691" y="1601"/>
                </a:lnTo>
                <a:lnTo>
                  <a:pt x="2706" y="1623"/>
                </a:lnTo>
                <a:lnTo>
                  <a:pt x="2725" y="1642"/>
                </a:lnTo>
                <a:lnTo>
                  <a:pt x="2747" y="1658"/>
                </a:lnTo>
                <a:lnTo>
                  <a:pt x="2771" y="1669"/>
                </a:lnTo>
                <a:lnTo>
                  <a:pt x="2798" y="1677"/>
                </a:lnTo>
                <a:lnTo>
                  <a:pt x="2828" y="1680"/>
                </a:lnTo>
                <a:lnTo>
                  <a:pt x="2857" y="1677"/>
                </a:lnTo>
                <a:lnTo>
                  <a:pt x="2883" y="1669"/>
                </a:lnTo>
                <a:lnTo>
                  <a:pt x="2908" y="1658"/>
                </a:lnTo>
                <a:lnTo>
                  <a:pt x="2930" y="1642"/>
                </a:lnTo>
                <a:lnTo>
                  <a:pt x="2948" y="1623"/>
                </a:lnTo>
                <a:lnTo>
                  <a:pt x="2964" y="1601"/>
                </a:lnTo>
                <a:lnTo>
                  <a:pt x="2975" y="1577"/>
                </a:lnTo>
                <a:lnTo>
                  <a:pt x="2982" y="1549"/>
                </a:lnTo>
                <a:lnTo>
                  <a:pt x="2985" y="1521"/>
                </a:lnTo>
                <a:lnTo>
                  <a:pt x="2982" y="1492"/>
                </a:lnTo>
                <a:lnTo>
                  <a:pt x="2975" y="1465"/>
                </a:lnTo>
                <a:lnTo>
                  <a:pt x="2964" y="1441"/>
                </a:lnTo>
                <a:lnTo>
                  <a:pt x="2948" y="1419"/>
                </a:lnTo>
                <a:lnTo>
                  <a:pt x="2930" y="1400"/>
                </a:lnTo>
                <a:lnTo>
                  <a:pt x="2908" y="1384"/>
                </a:lnTo>
                <a:lnTo>
                  <a:pt x="2883" y="1371"/>
                </a:lnTo>
                <a:lnTo>
                  <a:pt x="2857" y="1364"/>
                </a:lnTo>
                <a:lnTo>
                  <a:pt x="2828" y="1362"/>
                </a:lnTo>
                <a:close/>
                <a:moveTo>
                  <a:pt x="977" y="1218"/>
                </a:moveTo>
                <a:lnTo>
                  <a:pt x="1129" y="1218"/>
                </a:lnTo>
                <a:lnTo>
                  <a:pt x="1129" y="1823"/>
                </a:lnTo>
                <a:lnTo>
                  <a:pt x="977" y="1823"/>
                </a:lnTo>
                <a:lnTo>
                  <a:pt x="977" y="1218"/>
                </a:lnTo>
                <a:close/>
                <a:moveTo>
                  <a:pt x="2828" y="1208"/>
                </a:moveTo>
                <a:lnTo>
                  <a:pt x="2873" y="1211"/>
                </a:lnTo>
                <a:lnTo>
                  <a:pt x="2916" y="1219"/>
                </a:lnTo>
                <a:lnTo>
                  <a:pt x="2955" y="1232"/>
                </a:lnTo>
                <a:lnTo>
                  <a:pt x="2992" y="1251"/>
                </a:lnTo>
                <a:lnTo>
                  <a:pt x="3026" y="1273"/>
                </a:lnTo>
                <a:lnTo>
                  <a:pt x="3056" y="1299"/>
                </a:lnTo>
                <a:lnTo>
                  <a:pt x="3082" y="1330"/>
                </a:lnTo>
                <a:lnTo>
                  <a:pt x="3104" y="1363"/>
                </a:lnTo>
                <a:lnTo>
                  <a:pt x="3121" y="1398"/>
                </a:lnTo>
                <a:lnTo>
                  <a:pt x="3134" y="1437"/>
                </a:lnTo>
                <a:lnTo>
                  <a:pt x="3142" y="1479"/>
                </a:lnTo>
                <a:lnTo>
                  <a:pt x="3145" y="1521"/>
                </a:lnTo>
                <a:lnTo>
                  <a:pt x="3142" y="1563"/>
                </a:lnTo>
                <a:lnTo>
                  <a:pt x="3134" y="1604"/>
                </a:lnTo>
                <a:lnTo>
                  <a:pt x="3121" y="1642"/>
                </a:lnTo>
                <a:lnTo>
                  <a:pt x="3104" y="1679"/>
                </a:lnTo>
                <a:lnTo>
                  <a:pt x="3082" y="1712"/>
                </a:lnTo>
                <a:lnTo>
                  <a:pt x="3056" y="1742"/>
                </a:lnTo>
                <a:lnTo>
                  <a:pt x="3026" y="1769"/>
                </a:lnTo>
                <a:lnTo>
                  <a:pt x="2992" y="1791"/>
                </a:lnTo>
                <a:lnTo>
                  <a:pt x="2955" y="1809"/>
                </a:lnTo>
                <a:lnTo>
                  <a:pt x="2916" y="1822"/>
                </a:lnTo>
                <a:lnTo>
                  <a:pt x="2873" y="1831"/>
                </a:lnTo>
                <a:lnTo>
                  <a:pt x="2828" y="1834"/>
                </a:lnTo>
                <a:lnTo>
                  <a:pt x="2783" y="1831"/>
                </a:lnTo>
                <a:lnTo>
                  <a:pt x="2740" y="1822"/>
                </a:lnTo>
                <a:lnTo>
                  <a:pt x="2700" y="1809"/>
                </a:lnTo>
                <a:lnTo>
                  <a:pt x="2663" y="1791"/>
                </a:lnTo>
                <a:lnTo>
                  <a:pt x="2630" y="1769"/>
                </a:lnTo>
                <a:lnTo>
                  <a:pt x="2599" y="1742"/>
                </a:lnTo>
                <a:lnTo>
                  <a:pt x="2573" y="1712"/>
                </a:lnTo>
                <a:lnTo>
                  <a:pt x="2551" y="1679"/>
                </a:lnTo>
                <a:lnTo>
                  <a:pt x="2534" y="1642"/>
                </a:lnTo>
                <a:lnTo>
                  <a:pt x="2521" y="1604"/>
                </a:lnTo>
                <a:lnTo>
                  <a:pt x="2513" y="1563"/>
                </a:lnTo>
                <a:lnTo>
                  <a:pt x="2510" y="1521"/>
                </a:lnTo>
                <a:lnTo>
                  <a:pt x="2513" y="1479"/>
                </a:lnTo>
                <a:lnTo>
                  <a:pt x="2521" y="1437"/>
                </a:lnTo>
                <a:lnTo>
                  <a:pt x="2534" y="1398"/>
                </a:lnTo>
                <a:lnTo>
                  <a:pt x="2551" y="1363"/>
                </a:lnTo>
                <a:lnTo>
                  <a:pt x="2573" y="1330"/>
                </a:lnTo>
                <a:lnTo>
                  <a:pt x="2599" y="1299"/>
                </a:lnTo>
                <a:lnTo>
                  <a:pt x="2630" y="1273"/>
                </a:lnTo>
                <a:lnTo>
                  <a:pt x="2663" y="1251"/>
                </a:lnTo>
                <a:lnTo>
                  <a:pt x="2700" y="1232"/>
                </a:lnTo>
                <a:lnTo>
                  <a:pt x="2740" y="1219"/>
                </a:lnTo>
                <a:lnTo>
                  <a:pt x="2783" y="1211"/>
                </a:lnTo>
                <a:lnTo>
                  <a:pt x="2828" y="1208"/>
                </a:lnTo>
                <a:close/>
                <a:moveTo>
                  <a:pt x="2213" y="1208"/>
                </a:moveTo>
                <a:lnTo>
                  <a:pt x="2242" y="1209"/>
                </a:lnTo>
                <a:lnTo>
                  <a:pt x="2268" y="1211"/>
                </a:lnTo>
                <a:lnTo>
                  <a:pt x="2292" y="1215"/>
                </a:lnTo>
                <a:lnTo>
                  <a:pt x="2312" y="1219"/>
                </a:lnTo>
                <a:lnTo>
                  <a:pt x="2329" y="1223"/>
                </a:lnTo>
                <a:lnTo>
                  <a:pt x="2343" y="1227"/>
                </a:lnTo>
                <a:lnTo>
                  <a:pt x="2351" y="1230"/>
                </a:lnTo>
                <a:lnTo>
                  <a:pt x="2351" y="1392"/>
                </a:lnTo>
                <a:lnTo>
                  <a:pt x="2346" y="1389"/>
                </a:lnTo>
                <a:lnTo>
                  <a:pt x="2335" y="1384"/>
                </a:lnTo>
                <a:lnTo>
                  <a:pt x="2321" y="1377"/>
                </a:lnTo>
                <a:lnTo>
                  <a:pt x="2302" y="1371"/>
                </a:lnTo>
                <a:lnTo>
                  <a:pt x="2279" y="1365"/>
                </a:lnTo>
                <a:lnTo>
                  <a:pt x="2253" y="1360"/>
                </a:lnTo>
                <a:lnTo>
                  <a:pt x="2223" y="1359"/>
                </a:lnTo>
                <a:lnTo>
                  <a:pt x="2192" y="1362"/>
                </a:lnTo>
                <a:lnTo>
                  <a:pt x="2163" y="1369"/>
                </a:lnTo>
                <a:lnTo>
                  <a:pt x="2136" y="1381"/>
                </a:lnTo>
                <a:lnTo>
                  <a:pt x="2113" y="1396"/>
                </a:lnTo>
                <a:lnTo>
                  <a:pt x="2095" y="1415"/>
                </a:lnTo>
                <a:lnTo>
                  <a:pt x="2079" y="1437"/>
                </a:lnTo>
                <a:lnTo>
                  <a:pt x="2067" y="1463"/>
                </a:lnTo>
                <a:lnTo>
                  <a:pt x="2060" y="1490"/>
                </a:lnTo>
                <a:lnTo>
                  <a:pt x="2058" y="1521"/>
                </a:lnTo>
                <a:lnTo>
                  <a:pt x="2060" y="1550"/>
                </a:lnTo>
                <a:lnTo>
                  <a:pt x="2066" y="1578"/>
                </a:lnTo>
                <a:lnTo>
                  <a:pt x="2078" y="1602"/>
                </a:lnTo>
                <a:lnTo>
                  <a:pt x="2093" y="1625"/>
                </a:lnTo>
                <a:lnTo>
                  <a:pt x="2112" y="1644"/>
                </a:lnTo>
                <a:lnTo>
                  <a:pt x="2135" y="1660"/>
                </a:lnTo>
                <a:lnTo>
                  <a:pt x="2162" y="1672"/>
                </a:lnTo>
                <a:lnTo>
                  <a:pt x="2191" y="1679"/>
                </a:lnTo>
                <a:lnTo>
                  <a:pt x="2223" y="1682"/>
                </a:lnTo>
                <a:lnTo>
                  <a:pt x="2253" y="1680"/>
                </a:lnTo>
                <a:lnTo>
                  <a:pt x="2279" y="1676"/>
                </a:lnTo>
                <a:lnTo>
                  <a:pt x="2301" y="1671"/>
                </a:lnTo>
                <a:lnTo>
                  <a:pt x="2321" y="1664"/>
                </a:lnTo>
                <a:lnTo>
                  <a:pt x="2335" y="1658"/>
                </a:lnTo>
                <a:lnTo>
                  <a:pt x="2346" y="1653"/>
                </a:lnTo>
                <a:lnTo>
                  <a:pt x="2351" y="1649"/>
                </a:lnTo>
                <a:lnTo>
                  <a:pt x="2351" y="1812"/>
                </a:lnTo>
                <a:lnTo>
                  <a:pt x="2339" y="1816"/>
                </a:lnTo>
                <a:lnTo>
                  <a:pt x="2322" y="1820"/>
                </a:lnTo>
                <a:lnTo>
                  <a:pt x="2300" y="1826"/>
                </a:lnTo>
                <a:lnTo>
                  <a:pt x="2275" y="1830"/>
                </a:lnTo>
                <a:lnTo>
                  <a:pt x="2245" y="1833"/>
                </a:lnTo>
                <a:lnTo>
                  <a:pt x="2213" y="1834"/>
                </a:lnTo>
                <a:lnTo>
                  <a:pt x="2174" y="1832"/>
                </a:lnTo>
                <a:lnTo>
                  <a:pt x="2136" y="1826"/>
                </a:lnTo>
                <a:lnTo>
                  <a:pt x="2100" y="1815"/>
                </a:lnTo>
                <a:lnTo>
                  <a:pt x="2065" y="1801"/>
                </a:lnTo>
                <a:lnTo>
                  <a:pt x="2033" y="1783"/>
                </a:lnTo>
                <a:lnTo>
                  <a:pt x="2002" y="1762"/>
                </a:lnTo>
                <a:lnTo>
                  <a:pt x="1975" y="1737"/>
                </a:lnTo>
                <a:lnTo>
                  <a:pt x="1952" y="1710"/>
                </a:lnTo>
                <a:lnTo>
                  <a:pt x="1931" y="1678"/>
                </a:lnTo>
                <a:lnTo>
                  <a:pt x="1915" y="1643"/>
                </a:lnTo>
                <a:lnTo>
                  <a:pt x="1903" y="1605"/>
                </a:lnTo>
                <a:lnTo>
                  <a:pt x="1896" y="1564"/>
                </a:lnTo>
                <a:lnTo>
                  <a:pt x="1892" y="1521"/>
                </a:lnTo>
                <a:lnTo>
                  <a:pt x="1896" y="1477"/>
                </a:lnTo>
                <a:lnTo>
                  <a:pt x="1904" y="1434"/>
                </a:lnTo>
                <a:lnTo>
                  <a:pt x="1917" y="1395"/>
                </a:lnTo>
                <a:lnTo>
                  <a:pt x="1934" y="1359"/>
                </a:lnTo>
                <a:lnTo>
                  <a:pt x="1957" y="1326"/>
                </a:lnTo>
                <a:lnTo>
                  <a:pt x="1984" y="1296"/>
                </a:lnTo>
                <a:lnTo>
                  <a:pt x="2014" y="1271"/>
                </a:lnTo>
                <a:lnTo>
                  <a:pt x="2047" y="1249"/>
                </a:lnTo>
                <a:lnTo>
                  <a:pt x="2085" y="1231"/>
                </a:lnTo>
                <a:lnTo>
                  <a:pt x="2125" y="1218"/>
                </a:lnTo>
                <a:lnTo>
                  <a:pt x="2168" y="1211"/>
                </a:lnTo>
                <a:lnTo>
                  <a:pt x="2213" y="1208"/>
                </a:lnTo>
                <a:close/>
                <a:moveTo>
                  <a:pt x="630" y="1208"/>
                </a:moveTo>
                <a:lnTo>
                  <a:pt x="660" y="1209"/>
                </a:lnTo>
                <a:lnTo>
                  <a:pt x="687" y="1211"/>
                </a:lnTo>
                <a:lnTo>
                  <a:pt x="711" y="1215"/>
                </a:lnTo>
                <a:lnTo>
                  <a:pt x="731" y="1219"/>
                </a:lnTo>
                <a:lnTo>
                  <a:pt x="748" y="1223"/>
                </a:lnTo>
                <a:lnTo>
                  <a:pt x="760" y="1227"/>
                </a:lnTo>
                <a:lnTo>
                  <a:pt x="769" y="1230"/>
                </a:lnTo>
                <a:lnTo>
                  <a:pt x="769" y="1392"/>
                </a:lnTo>
                <a:lnTo>
                  <a:pt x="763" y="1389"/>
                </a:lnTo>
                <a:lnTo>
                  <a:pt x="754" y="1384"/>
                </a:lnTo>
                <a:lnTo>
                  <a:pt x="739" y="1377"/>
                </a:lnTo>
                <a:lnTo>
                  <a:pt x="721" y="1371"/>
                </a:lnTo>
                <a:lnTo>
                  <a:pt x="697" y="1365"/>
                </a:lnTo>
                <a:lnTo>
                  <a:pt x="671" y="1360"/>
                </a:lnTo>
                <a:lnTo>
                  <a:pt x="642" y="1359"/>
                </a:lnTo>
                <a:lnTo>
                  <a:pt x="611" y="1362"/>
                </a:lnTo>
                <a:lnTo>
                  <a:pt x="581" y="1369"/>
                </a:lnTo>
                <a:lnTo>
                  <a:pt x="555" y="1381"/>
                </a:lnTo>
                <a:lnTo>
                  <a:pt x="532" y="1396"/>
                </a:lnTo>
                <a:lnTo>
                  <a:pt x="513" y="1415"/>
                </a:lnTo>
                <a:lnTo>
                  <a:pt x="497" y="1437"/>
                </a:lnTo>
                <a:lnTo>
                  <a:pt x="485" y="1463"/>
                </a:lnTo>
                <a:lnTo>
                  <a:pt x="479" y="1490"/>
                </a:lnTo>
                <a:lnTo>
                  <a:pt x="475" y="1521"/>
                </a:lnTo>
                <a:lnTo>
                  <a:pt x="479" y="1550"/>
                </a:lnTo>
                <a:lnTo>
                  <a:pt x="485" y="1578"/>
                </a:lnTo>
                <a:lnTo>
                  <a:pt x="496" y="1602"/>
                </a:lnTo>
                <a:lnTo>
                  <a:pt x="512" y="1625"/>
                </a:lnTo>
                <a:lnTo>
                  <a:pt x="531" y="1644"/>
                </a:lnTo>
                <a:lnTo>
                  <a:pt x="554" y="1660"/>
                </a:lnTo>
                <a:lnTo>
                  <a:pt x="580" y="1672"/>
                </a:lnTo>
                <a:lnTo>
                  <a:pt x="610" y="1679"/>
                </a:lnTo>
                <a:lnTo>
                  <a:pt x="642" y="1682"/>
                </a:lnTo>
                <a:lnTo>
                  <a:pt x="671" y="1680"/>
                </a:lnTo>
                <a:lnTo>
                  <a:pt x="697" y="1676"/>
                </a:lnTo>
                <a:lnTo>
                  <a:pt x="719" y="1671"/>
                </a:lnTo>
                <a:lnTo>
                  <a:pt x="738" y="1664"/>
                </a:lnTo>
                <a:lnTo>
                  <a:pt x="753" y="1658"/>
                </a:lnTo>
                <a:lnTo>
                  <a:pt x="763" y="1653"/>
                </a:lnTo>
                <a:lnTo>
                  <a:pt x="769" y="1649"/>
                </a:lnTo>
                <a:lnTo>
                  <a:pt x="769" y="1812"/>
                </a:lnTo>
                <a:lnTo>
                  <a:pt x="757" y="1816"/>
                </a:lnTo>
                <a:lnTo>
                  <a:pt x="740" y="1820"/>
                </a:lnTo>
                <a:lnTo>
                  <a:pt x="718" y="1826"/>
                </a:lnTo>
                <a:lnTo>
                  <a:pt x="692" y="1830"/>
                </a:lnTo>
                <a:lnTo>
                  <a:pt x="663" y="1833"/>
                </a:lnTo>
                <a:lnTo>
                  <a:pt x="630" y="1834"/>
                </a:lnTo>
                <a:lnTo>
                  <a:pt x="592" y="1832"/>
                </a:lnTo>
                <a:lnTo>
                  <a:pt x="554" y="1826"/>
                </a:lnTo>
                <a:lnTo>
                  <a:pt x="518" y="1815"/>
                </a:lnTo>
                <a:lnTo>
                  <a:pt x="484" y="1801"/>
                </a:lnTo>
                <a:lnTo>
                  <a:pt x="451" y="1783"/>
                </a:lnTo>
                <a:lnTo>
                  <a:pt x="421" y="1762"/>
                </a:lnTo>
                <a:lnTo>
                  <a:pt x="394" y="1737"/>
                </a:lnTo>
                <a:lnTo>
                  <a:pt x="370" y="1710"/>
                </a:lnTo>
                <a:lnTo>
                  <a:pt x="350" y="1678"/>
                </a:lnTo>
                <a:lnTo>
                  <a:pt x="333" y="1643"/>
                </a:lnTo>
                <a:lnTo>
                  <a:pt x="322" y="1605"/>
                </a:lnTo>
                <a:lnTo>
                  <a:pt x="314" y="1564"/>
                </a:lnTo>
                <a:lnTo>
                  <a:pt x="311" y="1521"/>
                </a:lnTo>
                <a:lnTo>
                  <a:pt x="314" y="1477"/>
                </a:lnTo>
                <a:lnTo>
                  <a:pt x="323" y="1434"/>
                </a:lnTo>
                <a:lnTo>
                  <a:pt x="335" y="1395"/>
                </a:lnTo>
                <a:lnTo>
                  <a:pt x="353" y="1359"/>
                </a:lnTo>
                <a:lnTo>
                  <a:pt x="375" y="1326"/>
                </a:lnTo>
                <a:lnTo>
                  <a:pt x="402" y="1296"/>
                </a:lnTo>
                <a:lnTo>
                  <a:pt x="433" y="1271"/>
                </a:lnTo>
                <a:lnTo>
                  <a:pt x="466" y="1249"/>
                </a:lnTo>
                <a:lnTo>
                  <a:pt x="503" y="1231"/>
                </a:lnTo>
                <a:lnTo>
                  <a:pt x="544" y="1218"/>
                </a:lnTo>
                <a:lnTo>
                  <a:pt x="585" y="1211"/>
                </a:lnTo>
                <a:lnTo>
                  <a:pt x="630" y="1208"/>
                </a:lnTo>
                <a:close/>
                <a:moveTo>
                  <a:pt x="1556" y="1208"/>
                </a:moveTo>
                <a:lnTo>
                  <a:pt x="1583" y="1209"/>
                </a:lnTo>
                <a:lnTo>
                  <a:pt x="1610" y="1211"/>
                </a:lnTo>
                <a:lnTo>
                  <a:pt x="1634" y="1213"/>
                </a:lnTo>
                <a:lnTo>
                  <a:pt x="1656" y="1217"/>
                </a:lnTo>
                <a:lnTo>
                  <a:pt x="1675" y="1220"/>
                </a:lnTo>
                <a:lnTo>
                  <a:pt x="1689" y="1223"/>
                </a:lnTo>
                <a:lnTo>
                  <a:pt x="1699" y="1226"/>
                </a:lnTo>
                <a:lnTo>
                  <a:pt x="1704" y="1227"/>
                </a:lnTo>
                <a:lnTo>
                  <a:pt x="1704" y="1356"/>
                </a:lnTo>
                <a:lnTo>
                  <a:pt x="1700" y="1355"/>
                </a:lnTo>
                <a:lnTo>
                  <a:pt x="1691" y="1353"/>
                </a:lnTo>
                <a:lnTo>
                  <a:pt x="1679" y="1350"/>
                </a:lnTo>
                <a:lnTo>
                  <a:pt x="1663" y="1347"/>
                </a:lnTo>
                <a:lnTo>
                  <a:pt x="1645" y="1343"/>
                </a:lnTo>
                <a:lnTo>
                  <a:pt x="1625" y="1340"/>
                </a:lnTo>
                <a:lnTo>
                  <a:pt x="1605" y="1338"/>
                </a:lnTo>
                <a:lnTo>
                  <a:pt x="1586" y="1337"/>
                </a:lnTo>
                <a:lnTo>
                  <a:pt x="1557" y="1339"/>
                </a:lnTo>
                <a:lnTo>
                  <a:pt x="1534" y="1344"/>
                </a:lnTo>
                <a:lnTo>
                  <a:pt x="1515" y="1351"/>
                </a:lnTo>
                <a:lnTo>
                  <a:pt x="1502" y="1362"/>
                </a:lnTo>
                <a:lnTo>
                  <a:pt x="1494" y="1373"/>
                </a:lnTo>
                <a:lnTo>
                  <a:pt x="1491" y="1387"/>
                </a:lnTo>
                <a:lnTo>
                  <a:pt x="1494" y="1402"/>
                </a:lnTo>
                <a:lnTo>
                  <a:pt x="1501" y="1413"/>
                </a:lnTo>
                <a:lnTo>
                  <a:pt x="1511" y="1423"/>
                </a:lnTo>
                <a:lnTo>
                  <a:pt x="1523" y="1430"/>
                </a:lnTo>
                <a:lnTo>
                  <a:pt x="1536" y="1436"/>
                </a:lnTo>
                <a:lnTo>
                  <a:pt x="1549" y="1441"/>
                </a:lnTo>
                <a:lnTo>
                  <a:pt x="1560" y="1445"/>
                </a:lnTo>
                <a:lnTo>
                  <a:pt x="1602" y="1458"/>
                </a:lnTo>
                <a:lnTo>
                  <a:pt x="1634" y="1470"/>
                </a:lnTo>
                <a:lnTo>
                  <a:pt x="1661" y="1484"/>
                </a:lnTo>
                <a:lnTo>
                  <a:pt x="1684" y="1501"/>
                </a:lnTo>
                <a:lnTo>
                  <a:pt x="1703" y="1519"/>
                </a:lnTo>
                <a:lnTo>
                  <a:pt x="1719" y="1539"/>
                </a:lnTo>
                <a:lnTo>
                  <a:pt x="1731" y="1560"/>
                </a:lnTo>
                <a:lnTo>
                  <a:pt x="1740" y="1583"/>
                </a:lnTo>
                <a:lnTo>
                  <a:pt x="1745" y="1606"/>
                </a:lnTo>
                <a:lnTo>
                  <a:pt x="1746" y="1630"/>
                </a:lnTo>
                <a:lnTo>
                  <a:pt x="1744" y="1664"/>
                </a:lnTo>
                <a:lnTo>
                  <a:pt x="1737" y="1694"/>
                </a:lnTo>
                <a:lnTo>
                  <a:pt x="1727" y="1720"/>
                </a:lnTo>
                <a:lnTo>
                  <a:pt x="1712" y="1744"/>
                </a:lnTo>
                <a:lnTo>
                  <a:pt x="1696" y="1764"/>
                </a:lnTo>
                <a:lnTo>
                  <a:pt x="1676" y="1781"/>
                </a:lnTo>
                <a:lnTo>
                  <a:pt x="1654" y="1796"/>
                </a:lnTo>
                <a:lnTo>
                  <a:pt x="1630" y="1809"/>
                </a:lnTo>
                <a:lnTo>
                  <a:pt x="1604" y="1818"/>
                </a:lnTo>
                <a:lnTo>
                  <a:pt x="1578" y="1826"/>
                </a:lnTo>
                <a:lnTo>
                  <a:pt x="1551" y="1830"/>
                </a:lnTo>
                <a:lnTo>
                  <a:pt x="1524" y="1833"/>
                </a:lnTo>
                <a:lnTo>
                  <a:pt x="1498" y="1834"/>
                </a:lnTo>
                <a:lnTo>
                  <a:pt x="1467" y="1833"/>
                </a:lnTo>
                <a:lnTo>
                  <a:pt x="1439" y="1832"/>
                </a:lnTo>
                <a:lnTo>
                  <a:pt x="1412" y="1829"/>
                </a:lnTo>
                <a:lnTo>
                  <a:pt x="1388" y="1827"/>
                </a:lnTo>
                <a:lnTo>
                  <a:pt x="1368" y="1823"/>
                </a:lnTo>
                <a:lnTo>
                  <a:pt x="1351" y="1820"/>
                </a:lnTo>
                <a:lnTo>
                  <a:pt x="1339" y="1818"/>
                </a:lnTo>
                <a:lnTo>
                  <a:pt x="1334" y="1817"/>
                </a:lnTo>
                <a:lnTo>
                  <a:pt x="1334" y="1678"/>
                </a:lnTo>
                <a:lnTo>
                  <a:pt x="1343" y="1680"/>
                </a:lnTo>
                <a:lnTo>
                  <a:pt x="1356" y="1684"/>
                </a:lnTo>
                <a:lnTo>
                  <a:pt x="1375" y="1688"/>
                </a:lnTo>
                <a:lnTo>
                  <a:pt x="1397" y="1693"/>
                </a:lnTo>
                <a:lnTo>
                  <a:pt x="1422" y="1697"/>
                </a:lnTo>
                <a:lnTo>
                  <a:pt x="1448" y="1700"/>
                </a:lnTo>
                <a:lnTo>
                  <a:pt x="1477" y="1701"/>
                </a:lnTo>
                <a:lnTo>
                  <a:pt x="1507" y="1699"/>
                </a:lnTo>
                <a:lnTo>
                  <a:pt x="1531" y="1696"/>
                </a:lnTo>
                <a:lnTo>
                  <a:pt x="1552" y="1690"/>
                </a:lnTo>
                <a:lnTo>
                  <a:pt x="1568" y="1681"/>
                </a:lnTo>
                <a:lnTo>
                  <a:pt x="1578" y="1671"/>
                </a:lnTo>
                <a:lnTo>
                  <a:pt x="1585" y="1658"/>
                </a:lnTo>
                <a:lnTo>
                  <a:pt x="1587" y="1644"/>
                </a:lnTo>
                <a:lnTo>
                  <a:pt x="1585" y="1629"/>
                </a:lnTo>
                <a:lnTo>
                  <a:pt x="1578" y="1618"/>
                </a:lnTo>
                <a:lnTo>
                  <a:pt x="1567" y="1607"/>
                </a:lnTo>
                <a:lnTo>
                  <a:pt x="1553" y="1598"/>
                </a:lnTo>
                <a:lnTo>
                  <a:pt x="1537" y="1590"/>
                </a:lnTo>
                <a:lnTo>
                  <a:pt x="1520" y="1584"/>
                </a:lnTo>
                <a:lnTo>
                  <a:pt x="1509" y="1581"/>
                </a:lnTo>
                <a:lnTo>
                  <a:pt x="1498" y="1577"/>
                </a:lnTo>
                <a:lnTo>
                  <a:pt x="1487" y="1574"/>
                </a:lnTo>
                <a:lnTo>
                  <a:pt x="1462" y="1565"/>
                </a:lnTo>
                <a:lnTo>
                  <a:pt x="1439" y="1555"/>
                </a:lnTo>
                <a:lnTo>
                  <a:pt x="1416" y="1542"/>
                </a:lnTo>
                <a:lnTo>
                  <a:pt x="1396" y="1528"/>
                </a:lnTo>
                <a:lnTo>
                  <a:pt x="1378" y="1512"/>
                </a:lnTo>
                <a:lnTo>
                  <a:pt x="1363" y="1494"/>
                </a:lnTo>
                <a:lnTo>
                  <a:pt x="1350" y="1473"/>
                </a:lnTo>
                <a:lnTo>
                  <a:pt x="1341" y="1451"/>
                </a:lnTo>
                <a:lnTo>
                  <a:pt x="1334" y="1425"/>
                </a:lnTo>
                <a:lnTo>
                  <a:pt x="1332" y="1396"/>
                </a:lnTo>
                <a:lnTo>
                  <a:pt x="1334" y="1364"/>
                </a:lnTo>
                <a:lnTo>
                  <a:pt x="1342" y="1333"/>
                </a:lnTo>
                <a:lnTo>
                  <a:pt x="1354" y="1306"/>
                </a:lnTo>
                <a:lnTo>
                  <a:pt x="1371" y="1281"/>
                </a:lnTo>
                <a:lnTo>
                  <a:pt x="1392" y="1259"/>
                </a:lnTo>
                <a:lnTo>
                  <a:pt x="1417" y="1241"/>
                </a:lnTo>
                <a:lnTo>
                  <a:pt x="1446" y="1227"/>
                </a:lnTo>
                <a:lnTo>
                  <a:pt x="1479" y="1216"/>
                </a:lnTo>
                <a:lnTo>
                  <a:pt x="1515" y="1210"/>
                </a:lnTo>
                <a:lnTo>
                  <a:pt x="1556" y="1208"/>
                </a:lnTo>
                <a:close/>
                <a:moveTo>
                  <a:pt x="3381" y="493"/>
                </a:moveTo>
                <a:lnTo>
                  <a:pt x="3400" y="496"/>
                </a:lnTo>
                <a:lnTo>
                  <a:pt x="3418" y="503"/>
                </a:lnTo>
                <a:lnTo>
                  <a:pt x="3434" y="515"/>
                </a:lnTo>
                <a:lnTo>
                  <a:pt x="3446" y="531"/>
                </a:lnTo>
                <a:lnTo>
                  <a:pt x="3453" y="548"/>
                </a:lnTo>
                <a:lnTo>
                  <a:pt x="3456" y="569"/>
                </a:lnTo>
                <a:lnTo>
                  <a:pt x="3456" y="727"/>
                </a:lnTo>
                <a:lnTo>
                  <a:pt x="3453" y="748"/>
                </a:lnTo>
                <a:lnTo>
                  <a:pt x="3446" y="766"/>
                </a:lnTo>
                <a:lnTo>
                  <a:pt x="3434" y="780"/>
                </a:lnTo>
                <a:lnTo>
                  <a:pt x="3418" y="793"/>
                </a:lnTo>
                <a:lnTo>
                  <a:pt x="3400" y="801"/>
                </a:lnTo>
                <a:lnTo>
                  <a:pt x="3381" y="803"/>
                </a:lnTo>
                <a:lnTo>
                  <a:pt x="3361" y="801"/>
                </a:lnTo>
                <a:lnTo>
                  <a:pt x="3343" y="793"/>
                </a:lnTo>
                <a:lnTo>
                  <a:pt x="3328" y="780"/>
                </a:lnTo>
                <a:lnTo>
                  <a:pt x="3316" y="766"/>
                </a:lnTo>
                <a:lnTo>
                  <a:pt x="3308" y="748"/>
                </a:lnTo>
                <a:lnTo>
                  <a:pt x="3306" y="727"/>
                </a:lnTo>
                <a:lnTo>
                  <a:pt x="3306" y="569"/>
                </a:lnTo>
                <a:lnTo>
                  <a:pt x="3308" y="548"/>
                </a:lnTo>
                <a:lnTo>
                  <a:pt x="3316" y="531"/>
                </a:lnTo>
                <a:lnTo>
                  <a:pt x="3328" y="515"/>
                </a:lnTo>
                <a:lnTo>
                  <a:pt x="3343" y="503"/>
                </a:lnTo>
                <a:lnTo>
                  <a:pt x="3361" y="496"/>
                </a:lnTo>
                <a:lnTo>
                  <a:pt x="3381" y="493"/>
                </a:lnTo>
                <a:close/>
                <a:moveTo>
                  <a:pt x="1728" y="493"/>
                </a:moveTo>
                <a:lnTo>
                  <a:pt x="1748" y="496"/>
                </a:lnTo>
                <a:lnTo>
                  <a:pt x="1766" y="503"/>
                </a:lnTo>
                <a:lnTo>
                  <a:pt x="1781" y="515"/>
                </a:lnTo>
                <a:lnTo>
                  <a:pt x="1793" y="531"/>
                </a:lnTo>
                <a:lnTo>
                  <a:pt x="1800" y="548"/>
                </a:lnTo>
                <a:lnTo>
                  <a:pt x="1803" y="569"/>
                </a:lnTo>
                <a:lnTo>
                  <a:pt x="1803" y="727"/>
                </a:lnTo>
                <a:lnTo>
                  <a:pt x="1800" y="748"/>
                </a:lnTo>
                <a:lnTo>
                  <a:pt x="1793" y="766"/>
                </a:lnTo>
                <a:lnTo>
                  <a:pt x="1781" y="780"/>
                </a:lnTo>
                <a:lnTo>
                  <a:pt x="1766" y="793"/>
                </a:lnTo>
                <a:lnTo>
                  <a:pt x="1748" y="801"/>
                </a:lnTo>
                <a:lnTo>
                  <a:pt x="1728" y="803"/>
                </a:lnTo>
                <a:lnTo>
                  <a:pt x="1708" y="801"/>
                </a:lnTo>
                <a:lnTo>
                  <a:pt x="1690" y="793"/>
                </a:lnTo>
                <a:lnTo>
                  <a:pt x="1675" y="780"/>
                </a:lnTo>
                <a:lnTo>
                  <a:pt x="1663" y="766"/>
                </a:lnTo>
                <a:lnTo>
                  <a:pt x="1656" y="748"/>
                </a:lnTo>
                <a:lnTo>
                  <a:pt x="1653" y="727"/>
                </a:lnTo>
                <a:lnTo>
                  <a:pt x="1653" y="569"/>
                </a:lnTo>
                <a:lnTo>
                  <a:pt x="1656" y="548"/>
                </a:lnTo>
                <a:lnTo>
                  <a:pt x="1663" y="531"/>
                </a:lnTo>
                <a:lnTo>
                  <a:pt x="1675" y="515"/>
                </a:lnTo>
                <a:lnTo>
                  <a:pt x="1690" y="503"/>
                </a:lnTo>
                <a:lnTo>
                  <a:pt x="1708" y="496"/>
                </a:lnTo>
                <a:lnTo>
                  <a:pt x="1728" y="493"/>
                </a:lnTo>
                <a:close/>
                <a:moveTo>
                  <a:pt x="75" y="493"/>
                </a:moveTo>
                <a:lnTo>
                  <a:pt x="95" y="496"/>
                </a:lnTo>
                <a:lnTo>
                  <a:pt x="113" y="503"/>
                </a:lnTo>
                <a:lnTo>
                  <a:pt x="129" y="515"/>
                </a:lnTo>
                <a:lnTo>
                  <a:pt x="140" y="531"/>
                </a:lnTo>
                <a:lnTo>
                  <a:pt x="148" y="548"/>
                </a:lnTo>
                <a:lnTo>
                  <a:pt x="151" y="569"/>
                </a:lnTo>
                <a:lnTo>
                  <a:pt x="151" y="727"/>
                </a:lnTo>
                <a:lnTo>
                  <a:pt x="148" y="748"/>
                </a:lnTo>
                <a:lnTo>
                  <a:pt x="140" y="766"/>
                </a:lnTo>
                <a:lnTo>
                  <a:pt x="129" y="780"/>
                </a:lnTo>
                <a:lnTo>
                  <a:pt x="113" y="793"/>
                </a:lnTo>
                <a:lnTo>
                  <a:pt x="95" y="801"/>
                </a:lnTo>
                <a:lnTo>
                  <a:pt x="75" y="803"/>
                </a:lnTo>
                <a:lnTo>
                  <a:pt x="56" y="801"/>
                </a:lnTo>
                <a:lnTo>
                  <a:pt x="38" y="793"/>
                </a:lnTo>
                <a:lnTo>
                  <a:pt x="22" y="780"/>
                </a:lnTo>
                <a:lnTo>
                  <a:pt x="10" y="766"/>
                </a:lnTo>
                <a:lnTo>
                  <a:pt x="3" y="748"/>
                </a:lnTo>
                <a:lnTo>
                  <a:pt x="0" y="727"/>
                </a:lnTo>
                <a:lnTo>
                  <a:pt x="0" y="569"/>
                </a:lnTo>
                <a:lnTo>
                  <a:pt x="3" y="548"/>
                </a:lnTo>
                <a:lnTo>
                  <a:pt x="10" y="531"/>
                </a:lnTo>
                <a:lnTo>
                  <a:pt x="22" y="515"/>
                </a:lnTo>
                <a:lnTo>
                  <a:pt x="38" y="503"/>
                </a:lnTo>
                <a:lnTo>
                  <a:pt x="56" y="496"/>
                </a:lnTo>
                <a:lnTo>
                  <a:pt x="75" y="493"/>
                </a:lnTo>
                <a:close/>
                <a:moveTo>
                  <a:pt x="2968" y="285"/>
                </a:moveTo>
                <a:lnTo>
                  <a:pt x="2988" y="287"/>
                </a:lnTo>
                <a:lnTo>
                  <a:pt x="3006" y="295"/>
                </a:lnTo>
                <a:lnTo>
                  <a:pt x="3021" y="307"/>
                </a:lnTo>
                <a:lnTo>
                  <a:pt x="3033" y="322"/>
                </a:lnTo>
                <a:lnTo>
                  <a:pt x="3040" y="340"/>
                </a:lnTo>
                <a:lnTo>
                  <a:pt x="3043" y="360"/>
                </a:lnTo>
                <a:lnTo>
                  <a:pt x="3043" y="727"/>
                </a:lnTo>
                <a:lnTo>
                  <a:pt x="3040" y="748"/>
                </a:lnTo>
                <a:lnTo>
                  <a:pt x="3033" y="766"/>
                </a:lnTo>
                <a:lnTo>
                  <a:pt x="3021" y="780"/>
                </a:lnTo>
                <a:lnTo>
                  <a:pt x="3006" y="793"/>
                </a:lnTo>
                <a:lnTo>
                  <a:pt x="2988" y="801"/>
                </a:lnTo>
                <a:lnTo>
                  <a:pt x="2968" y="803"/>
                </a:lnTo>
                <a:lnTo>
                  <a:pt x="2947" y="801"/>
                </a:lnTo>
                <a:lnTo>
                  <a:pt x="2929" y="793"/>
                </a:lnTo>
                <a:lnTo>
                  <a:pt x="2915" y="780"/>
                </a:lnTo>
                <a:lnTo>
                  <a:pt x="2903" y="766"/>
                </a:lnTo>
                <a:lnTo>
                  <a:pt x="2895" y="748"/>
                </a:lnTo>
                <a:lnTo>
                  <a:pt x="2893" y="727"/>
                </a:lnTo>
                <a:lnTo>
                  <a:pt x="2893" y="360"/>
                </a:lnTo>
                <a:lnTo>
                  <a:pt x="2895" y="340"/>
                </a:lnTo>
                <a:lnTo>
                  <a:pt x="2903" y="322"/>
                </a:lnTo>
                <a:lnTo>
                  <a:pt x="2915" y="307"/>
                </a:lnTo>
                <a:lnTo>
                  <a:pt x="2929" y="295"/>
                </a:lnTo>
                <a:lnTo>
                  <a:pt x="2947" y="287"/>
                </a:lnTo>
                <a:lnTo>
                  <a:pt x="2968" y="285"/>
                </a:lnTo>
                <a:close/>
                <a:moveTo>
                  <a:pt x="2142" y="285"/>
                </a:moveTo>
                <a:lnTo>
                  <a:pt x="2162" y="287"/>
                </a:lnTo>
                <a:lnTo>
                  <a:pt x="2179" y="295"/>
                </a:lnTo>
                <a:lnTo>
                  <a:pt x="2194" y="307"/>
                </a:lnTo>
                <a:lnTo>
                  <a:pt x="2207" y="322"/>
                </a:lnTo>
                <a:lnTo>
                  <a:pt x="2214" y="340"/>
                </a:lnTo>
                <a:lnTo>
                  <a:pt x="2216" y="360"/>
                </a:lnTo>
                <a:lnTo>
                  <a:pt x="2216" y="727"/>
                </a:lnTo>
                <a:lnTo>
                  <a:pt x="2214" y="748"/>
                </a:lnTo>
                <a:lnTo>
                  <a:pt x="2207" y="766"/>
                </a:lnTo>
                <a:lnTo>
                  <a:pt x="2194" y="780"/>
                </a:lnTo>
                <a:lnTo>
                  <a:pt x="2179" y="793"/>
                </a:lnTo>
                <a:lnTo>
                  <a:pt x="2162" y="801"/>
                </a:lnTo>
                <a:lnTo>
                  <a:pt x="2142" y="803"/>
                </a:lnTo>
                <a:lnTo>
                  <a:pt x="2122" y="801"/>
                </a:lnTo>
                <a:lnTo>
                  <a:pt x="2104" y="793"/>
                </a:lnTo>
                <a:lnTo>
                  <a:pt x="2088" y="780"/>
                </a:lnTo>
                <a:lnTo>
                  <a:pt x="2077" y="766"/>
                </a:lnTo>
                <a:lnTo>
                  <a:pt x="2069" y="748"/>
                </a:lnTo>
                <a:lnTo>
                  <a:pt x="2066" y="727"/>
                </a:lnTo>
                <a:lnTo>
                  <a:pt x="2066" y="360"/>
                </a:lnTo>
                <a:lnTo>
                  <a:pt x="2069" y="340"/>
                </a:lnTo>
                <a:lnTo>
                  <a:pt x="2077" y="322"/>
                </a:lnTo>
                <a:lnTo>
                  <a:pt x="2088" y="307"/>
                </a:lnTo>
                <a:lnTo>
                  <a:pt x="2104" y="295"/>
                </a:lnTo>
                <a:lnTo>
                  <a:pt x="2122" y="287"/>
                </a:lnTo>
                <a:lnTo>
                  <a:pt x="2142" y="285"/>
                </a:lnTo>
                <a:close/>
                <a:moveTo>
                  <a:pt x="1315" y="285"/>
                </a:moveTo>
                <a:lnTo>
                  <a:pt x="1335" y="287"/>
                </a:lnTo>
                <a:lnTo>
                  <a:pt x="1353" y="295"/>
                </a:lnTo>
                <a:lnTo>
                  <a:pt x="1368" y="307"/>
                </a:lnTo>
                <a:lnTo>
                  <a:pt x="1380" y="322"/>
                </a:lnTo>
                <a:lnTo>
                  <a:pt x="1388" y="340"/>
                </a:lnTo>
                <a:lnTo>
                  <a:pt x="1390" y="360"/>
                </a:lnTo>
                <a:lnTo>
                  <a:pt x="1390" y="727"/>
                </a:lnTo>
                <a:lnTo>
                  <a:pt x="1388" y="748"/>
                </a:lnTo>
                <a:lnTo>
                  <a:pt x="1380" y="766"/>
                </a:lnTo>
                <a:lnTo>
                  <a:pt x="1368" y="780"/>
                </a:lnTo>
                <a:lnTo>
                  <a:pt x="1353" y="793"/>
                </a:lnTo>
                <a:lnTo>
                  <a:pt x="1335" y="801"/>
                </a:lnTo>
                <a:lnTo>
                  <a:pt x="1315" y="803"/>
                </a:lnTo>
                <a:lnTo>
                  <a:pt x="1295" y="801"/>
                </a:lnTo>
                <a:lnTo>
                  <a:pt x="1277" y="793"/>
                </a:lnTo>
                <a:lnTo>
                  <a:pt x="1262" y="780"/>
                </a:lnTo>
                <a:lnTo>
                  <a:pt x="1250" y="766"/>
                </a:lnTo>
                <a:lnTo>
                  <a:pt x="1242" y="748"/>
                </a:lnTo>
                <a:lnTo>
                  <a:pt x="1240" y="727"/>
                </a:lnTo>
                <a:lnTo>
                  <a:pt x="1240" y="360"/>
                </a:lnTo>
                <a:lnTo>
                  <a:pt x="1242" y="340"/>
                </a:lnTo>
                <a:lnTo>
                  <a:pt x="1250" y="322"/>
                </a:lnTo>
                <a:lnTo>
                  <a:pt x="1262" y="307"/>
                </a:lnTo>
                <a:lnTo>
                  <a:pt x="1277" y="295"/>
                </a:lnTo>
                <a:lnTo>
                  <a:pt x="1295" y="287"/>
                </a:lnTo>
                <a:lnTo>
                  <a:pt x="1315" y="285"/>
                </a:lnTo>
                <a:close/>
                <a:moveTo>
                  <a:pt x="488" y="285"/>
                </a:moveTo>
                <a:lnTo>
                  <a:pt x="508" y="287"/>
                </a:lnTo>
                <a:lnTo>
                  <a:pt x="527" y="295"/>
                </a:lnTo>
                <a:lnTo>
                  <a:pt x="541" y="307"/>
                </a:lnTo>
                <a:lnTo>
                  <a:pt x="553" y="322"/>
                </a:lnTo>
                <a:lnTo>
                  <a:pt x="561" y="340"/>
                </a:lnTo>
                <a:lnTo>
                  <a:pt x="563" y="360"/>
                </a:lnTo>
                <a:lnTo>
                  <a:pt x="563" y="727"/>
                </a:lnTo>
                <a:lnTo>
                  <a:pt x="561" y="748"/>
                </a:lnTo>
                <a:lnTo>
                  <a:pt x="553" y="766"/>
                </a:lnTo>
                <a:lnTo>
                  <a:pt x="541" y="780"/>
                </a:lnTo>
                <a:lnTo>
                  <a:pt x="527" y="793"/>
                </a:lnTo>
                <a:lnTo>
                  <a:pt x="508" y="801"/>
                </a:lnTo>
                <a:lnTo>
                  <a:pt x="488" y="803"/>
                </a:lnTo>
                <a:lnTo>
                  <a:pt x="468" y="801"/>
                </a:lnTo>
                <a:lnTo>
                  <a:pt x="450" y="793"/>
                </a:lnTo>
                <a:lnTo>
                  <a:pt x="436" y="780"/>
                </a:lnTo>
                <a:lnTo>
                  <a:pt x="423" y="766"/>
                </a:lnTo>
                <a:lnTo>
                  <a:pt x="416" y="748"/>
                </a:lnTo>
                <a:lnTo>
                  <a:pt x="414" y="727"/>
                </a:lnTo>
                <a:lnTo>
                  <a:pt x="414" y="360"/>
                </a:lnTo>
                <a:lnTo>
                  <a:pt x="416" y="340"/>
                </a:lnTo>
                <a:lnTo>
                  <a:pt x="423" y="322"/>
                </a:lnTo>
                <a:lnTo>
                  <a:pt x="436" y="307"/>
                </a:lnTo>
                <a:lnTo>
                  <a:pt x="450" y="295"/>
                </a:lnTo>
                <a:lnTo>
                  <a:pt x="468" y="287"/>
                </a:lnTo>
                <a:lnTo>
                  <a:pt x="488" y="285"/>
                </a:lnTo>
                <a:close/>
                <a:moveTo>
                  <a:pt x="2555" y="0"/>
                </a:moveTo>
                <a:lnTo>
                  <a:pt x="2575" y="2"/>
                </a:lnTo>
                <a:lnTo>
                  <a:pt x="2593" y="10"/>
                </a:lnTo>
                <a:lnTo>
                  <a:pt x="2608" y="22"/>
                </a:lnTo>
                <a:lnTo>
                  <a:pt x="2619" y="37"/>
                </a:lnTo>
                <a:lnTo>
                  <a:pt x="2628" y="55"/>
                </a:lnTo>
                <a:lnTo>
                  <a:pt x="2630" y="75"/>
                </a:lnTo>
                <a:lnTo>
                  <a:pt x="2630" y="879"/>
                </a:lnTo>
                <a:lnTo>
                  <a:pt x="2628" y="899"/>
                </a:lnTo>
                <a:lnTo>
                  <a:pt x="2619" y="917"/>
                </a:lnTo>
                <a:lnTo>
                  <a:pt x="2608" y="931"/>
                </a:lnTo>
                <a:lnTo>
                  <a:pt x="2593" y="944"/>
                </a:lnTo>
                <a:lnTo>
                  <a:pt x="2575" y="951"/>
                </a:lnTo>
                <a:lnTo>
                  <a:pt x="2555" y="953"/>
                </a:lnTo>
                <a:lnTo>
                  <a:pt x="2535" y="951"/>
                </a:lnTo>
                <a:lnTo>
                  <a:pt x="2517" y="944"/>
                </a:lnTo>
                <a:lnTo>
                  <a:pt x="2502" y="931"/>
                </a:lnTo>
                <a:lnTo>
                  <a:pt x="2490" y="917"/>
                </a:lnTo>
                <a:lnTo>
                  <a:pt x="2483" y="899"/>
                </a:lnTo>
                <a:lnTo>
                  <a:pt x="2480" y="879"/>
                </a:lnTo>
                <a:lnTo>
                  <a:pt x="2480" y="75"/>
                </a:lnTo>
                <a:lnTo>
                  <a:pt x="2483" y="55"/>
                </a:lnTo>
                <a:lnTo>
                  <a:pt x="2490" y="37"/>
                </a:lnTo>
                <a:lnTo>
                  <a:pt x="2502" y="22"/>
                </a:lnTo>
                <a:lnTo>
                  <a:pt x="2517" y="10"/>
                </a:lnTo>
                <a:lnTo>
                  <a:pt x="2535" y="2"/>
                </a:lnTo>
                <a:lnTo>
                  <a:pt x="2555" y="0"/>
                </a:lnTo>
                <a:close/>
                <a:moveTo>
                  <a:pt x="902" y="0"/>
                </a:moveTo>
                <a:lnTo>
                  <a:pt x="922" y="2"/>
                </a:lnTo>
                <a:lnTo>
                  <a:pt x="939" y="10"/>
                </a:lnTo>
                <a:lnTo>
                  <a:pt x="955" y="22"/>
                </a:lnTo>
                <a:lnTo>
                  <a:pt x="967" y="37"/>
                </a:lnTo>
                <a:lnTo>
                  <a:pt x="974" y="55"/>
                </a:lnTo>
                <a:lnTo>
                  <a:pt x="977" y="75"/>
                </a:lnTo>
                <a:lnTo>
                  <a:pt x="977" y="879"/>
                </a:lnTo>
                <a:lnTo>
                  <a:pt x="974" y="899"/>
                </a:lnTo>
                <a:lnTo>
                  <a:pt x="967" y="917"/>
                </a:lnTo>
                <a:lnTo>
                  <a:pt x="955" y="931"/>
                </a:lnTo>
                <a:lnTo>
                  <a:pt x="939" y="944"/>
                </a:lnTo>
                <a:lnTo>
                  <a:pt x="922" y="951"/>
                </a:lnTo>
                <a:lnTo>
                  <a:pt x="902" y="953"/>
                </a:lnTo>
                <a:lnTo>
                  <a:pt x="882" y="951"/>
                </a:lnTo>
                <a:lnTo>
                  <a:pt x="864" y="944"/>
                </a:lnTo>
                <a:lnTo>
                  <a:pt x="848" y="931"/>
                </a:lnTo>
                <a:lnTo>
                  <a:pt x="837" y="917"/>
                </a:lnTo>
                <a:lnTo>
                  <a:pt x="829" y="899"/>
                </a:lnTo>
                <a:lnTo>
                  <a:pt x="826" y="879"/>
                </a:lnTo>
                <a:lnTo>
                  <a:pt x="826" y="75"/>
                </a:lnTo>
                <a:lnTo>
                  <a:pt x="829" y="55"/>
                </a:lnTo>
                <a:lnTo>
                  <a:pt x="837" y="37"/>
                </a:lnTo>
                <a:lnTo>
                  <a:pt x="848" y="22"/>
                </a:lnTo>
                <a:lnTo>
                  <a:pt x="864" y="10"/>
                </a:lnTo>
                <a:lnTo>
                  <a:pt x="882" y="2"/>
                </a:lnTo>
                <a:lnTo>
                  <a:pt x="902" y="0"/>
                </a:lnTo>
                <a:close/>
              </a:path>
            </a:pathLst>
          </a:custGeom>
          <a:solidFill>
            <a:srgbClr val="005073"/>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5073"/>
              </a:solidFill>
              <a:effectLst/>
              <a:uLnTx/>
              <a:uFillTx/>
              <a:latin typeface="Arial" charset="0"/>
              <a:ea typeface="ＭＳ Ｐゴシック" charset="0"/>
              <a:cs typeface="ＭＳ Ｐゴシック"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 name="Rectangle 9"/>
          <p:cNvSpPr/>
          <p:nvPr userDrawn="1"/>
        </p:nvSpPr>
        <p:spPr>
          <a:xfrm>
            <a:off x="0" y="0"/>
            <a:ext cx="12192000" cy="6858000"/>
          </a:xfrm>
          <a:prstGeom prst="rect">
            <a:avLst/>
          </a:prstGeom>
          <a:solidFill>
            <a:schemeClr val="accent1"/>
          </a:solidFill>
          <a:ln w="25400" cap="flat" cmpd="sng" algn="ctr">
            <a:noFill/>
            <a:prstDash val="solid"/>
          </a:ln>
          <a:effectLst/>
        </p:spPr>
        <p:txBody>
          <a:bodyPr rtlCol="0" anchor="ctr"/>
          <a:lstStyle/>
          <a:p>
            <a:pPr marL="0" marR="0" lvl="0" indent="0" algn="ctr"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5073"/>
              </a:solidFill>
              <a:effectLst/>
              <a:uLnTx/>
              <a:uFillTx/>
              <a:latin typeface="Calibri" panose="020F0502020204030204"/>
              <a:ea typeface=""/>
              <a:cs typeface=""/>
            </a:endParaRPr>
          </a:p>
        </p:txBody>
      </p:sp>
      <p:sp>
        <p:nvSpPr>
          <p:cNvPr id="11" name="Freeform 10"/>
          <p:cNvSpPr>
            <a:spLocks noChangeAspect="1" noEditPoints="1"/>
          </p:cNvSpPr>
          <p:nvPr userDrawn="1"/>
        </p:nvSpPr>
        <p:spPr bwMode="auto">
          <a:xfrm>
            <a:off x="4448336" y="2553677"/>
            <a:ext cx="3295329" cy="1750647"/>
          </a:xfrm>
          <a:custGeom>
            <a:avLst/>
            <a:gdLst>
              <a:gd name="T0" fmla="*/ 2671 w 3456"/>
              <a:gd name="T1" fmla="*/ 1521 h 1834"/>
              <a:gd name="T2" fmla="*/ 2857 w 3456"/>
              <a:gd name="T3" fmla="*/ 1677 h 1834"/>
              <a:gd name="T4" fmla="*/ 2975 w 3456"/>
              <a:gd name="T5" fmla="*/ 1465 h 1834"/>
              <a:gd name="T6" fmla="*/ 1129 w 3456"/>
              <a:gd name="T7" fmla="*/ 1823 h 1834"/>
              <a:gd name="T8" fmla="*/ 3082 w 3456"/>
              <a:gd name="T9" fmla="*/ 1330 h 1834"/>
              <a:gd name="T10" fmla="*/ 3082 w 3456"/>
              <a:gd name="T11" fmla="*/ 1712 h 1834"/>
              <a:gd name="T12" fmla="*/ 2700 w 3456"/>
              <a:gd name="T13" fmla="*/ 1809 h 1834"/>
              <a:gd name="T14" fmla="*/ 2513 w 3456"/>
              <a:gd name="T15" fmla="*/ 1479 h 1834"/>
              <a:gd name="T16" fmla="*/ 2783 w 3456"/>
              <a:gd name="T17" fmla="*/ 1211 h 1834"/>
              <a:gd name="T18" fmla="*/ 2351 w 3456"/>
              <a:gd name="T19" fmla="*/ 1392 h 1834"/>
              <a:gd name="T20" fmla="*/ 2136 w 3456"/>
              <a:gd name="T21" fmla="*/ 1381 h 1834"/>
              <a:gd name="T22" fmla="*/ 2093 w 3456"/>
              <a:gd name="T23" fmla="*/ 1625 h 1834"/>
              <a:gd name="T24" fmla="*/ 2335 w 3456"/>
              <a:gd name="T25" fmla="*/ 1658 h 1834"/>
              <a:gd name="T26" fmla="*/ 2174 w 3456"/>
              <a:gd name="T27" fmla="*/ 1832 h 1834"/>
              <a:gd name="T28" fmla="*/ 1903 w 3456"/>
              <a:gd name="T29" fmla="*/ 1605 h 1834"/>
              <a:gd name="T30" fmla="*/ 2047 w 3456"/>
              <a:gd name="T31" fmla="*/ 1249 h 1834"/>
              <a:gd name="T32" fmla="*/ 748 w 3456"/>
              <a:gd name="T33" fmla="*/ 1223 h 1834"/>
              <a:gd name="T34" fmla="*/ 642 w 3456"/>
              <a:gd name="T35" fmla="*/ 1359 h 1834"/>
              <a:gd name="T36" fmla="*/ 479 w 3456"/>
              <a:gd name="T37" fmla="*/ 1550 h 1834"/>
              <a:gd name="T38" fmla="*/ 697 w 3456"/>
              <a:gd name="T39" fmla="*/ 1676 h 1834"/>
              <a:gd name="T40" fmla="*/ 692 w 3456"/>
              <a:gd name="T41" fmla="*/ 1830 h 1834"/>
              <a:gd name="T42" fmla="*/ 370 w 3456"/>
              <a:gd name="T43" fmla="*/ 1710 h 1834"/>
              <a:gd name="T44" fmla="*/ 375 w 3456"/>
              <a:gd name="T45" fmla="*/ 1326 h 1834"/>
              <a:gd name="T46" fmla="*/ 1610 w 3456"/>
              <a:gd name="T47" fmla="*/ 1211 h 1834"/>
              <a:gd name="T48" fmla="*/ 1679 w 3456"/>
              <a:gd name="T49" fmla="*/ 1350 h 1834"/>
              <a:gd name="T50" fmla="*/ 1494 w 3456"/>
              <a:gd name="T51" fmla="*/ 1373 h 1834"/>
              <a:gd name="T52" fmla="*/ 1634 w 3456"/>
              <a:gd name="T53" fmla="*/ 1470 h 1834"/>
              <a:gd name="T54" fmla="*/ 1737 w 3456"/>
              <a:gd name="T55" fmla="*/ 1694 h 1834"/>
              <a:gd name="T56" fmla="*/ 1524 w 3456"/>
              <a:gd name="T57" fmla="*/ 1833 h 1834"/>
              <a:gd name="T58" fmla="*/ 1334 w 3456"/>
              <a:gd name="T59" fmla="*/ 1678 h 1834"/>
              <a:gd name="T60" fmla="*/ 1552 w 3456"/>
              <a:gd name="T61" fmla="*/ 1690 h 1834"/>
              <a:gd name="T62" fmla="*/ 1520 w 3456"/>
              <a:gd name="T63" fmla="*/ 1584 h 1834"/>
              <a:gd name="T64" fmla="*/ 1350 w 3456"/>
              <a:gd name="T65" fmla="*/ 1473 h 1834"/>
              <a:gd name="T66" fmla="*/ 1446 w 3456"/>
              <a:gd name="T67" fmla="*/ 1227 h 1834"/>
              <a:gd name="T68" fmla="*/ 3456 w 3456"/>
              <a:gd name="T69" fmla="*/ 569 h 1834"/>
              <a:gd name="T70" fmla="*/ 3328 w 3456"/>
              <a:gd name="T71" fmla="*/ 780 h 1834"/>
              <a:gd name="T72" fmla="*/ 3381 w 3456"/>
              <a:gd name="T73" fmla="*/ 493 h 1834"/>
              <a:gd name="T74" fmla="*/ 1793 w 3456"/>
              <a:gd name="T75" fmla="*/ 766 h 1834"/>
              <a:gd name="T76" fmla="*/ 1653 w 3456"/>
              <a:gd name="T77" fmla="*/ 727 h 1834"/>
              <a:gd name="T78" fmla="*/ 113 w 3456"/>
              <a:gd name="T79" fmla="*/ 503 h 1834"/>
              <a:gd name="T80" fmla="*/ 95 w 3456"/>
              <a:gd name="T81" fmla="*/ 801 h 1834"/>
              <a:gd name="T82" fmla="*/ 10 w 3456"/>
              <a:gd name="T83" fmla="*/ 531 h 1834"/>
              <a:gd name="T84" fmla="*/ 3040 w 3456"/>
              <a:gd name="T85" fmla="*/ 340 h 1834"/>
              <a:gd name="T86" fmla="*/ 2929 w 3456"/>
              <a:gd name="T87" fmla="*/ 793 h 1834"/>
              <a:gd name="T88" fmla="*/ 2947 w 3456"/>
              <a:gd name="T89" fmla="*/ 287 h 1834"/>
              <a:gd name="T90" fmla="*/ 2214 w 3456"/>
              <a:gd name="T91" fmla="*/ 748 h 1834"/>
              <a:gd name="T92" fmla="*/ 2069 w 3456"/>
              <a:gd name="T93" fmla="*/ 748 h 1834"/>
              <a:gd name="T94" fmla="*/ 1335 w 3456"/>
              <a:gd name="T95" fmla="*/ 287 h 1834"/>
              <a:gd name="T96" fmla="*/ 1353 w 3456"/>
              <a:gd name="T97" fmla="*/ 793 h 1834"/>
              <a:gd name="T98" fmla="*/ 1242 w 3456"/>
              <a:gd name="T99" fmla="*/ 340 h 1834"/>
              <a:gd name="T100" fmla="*/ 553 w 3456"/>
              <a:gd name="T101" fmla="*/ 322 h 1834"/>
              <a:gd name="T102" fmla="*/ 468 w 3456"/>
              <a:gd name="T103" fmla="*/ 801 h 1834"/>
              <a:gd name="T104" fmla="*/ 450 w 3456"/>
              <a:gd name="T105" fmla="*/ 295 h 1834"/>
              <a:gd name="T106" fmla="*/ 2630 w 3456"/>
              <a:gd name="T107" fmla="*/ 879 h 1834"/>
              <a:gd name="T108" fmla="*/ 2490 w 3456"/>
              <a:gd name="T109" fmla="*/ 917 h 1834"/>
              <a:gd name="T110" fmla="*/ 902 w 3456"/>
              <a:gd name="T111" fmla="*/ 0 h 1834"/>
              <a:gd name="T112" fmla="*/ 955 w 3456"/>
              <a:gd name="T113" fmla="*/ 931 h 1834"/>
              <a:gd name="T114" fmla="*/ 826 w 3456"/>
              <a:gd name="T115" fmla="*/ 75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56" h="1834">
                <a:moveTo>
                  <a:pt x="2828" y="1362"/>
                </a:moveTo>
                <a:lnTo>
                  <a:pt x="2798" y="1364"/>
                </a:lnTo>
                <a:lnTo>
                  <a:pt x="2771" y="1371"/>
                </a:lnTo>
                <a:lnTo>
                  <a:pt x="2747" y="1384"/>
                </a:lnTo>
                <a:lnTo>
                  <a:pt x="2725" y="1400"/>
                </a:lnTo>
                <a:lnTo>
                  <a:pt x="2706" y="1419"/>
                </a:lnTo>
                <a:lnTo>
                  <a:pt x="2691" y="1441"/>
                </a:lnTo>
                <a:lnTo>
                  <a:pt x="2680" y="1465"/>
                </a:lnTo>
                <a:lnTo>
                  <a:pt x="2674" y="1492"/>
                </a:lnTo>
                <a:lnTo>
                  <a:pt x="2671" y="1521"/>
                </a:lnTo>
                <a:lnTo>
                  <a:pt x="2674" y="1549"/>
                </a:lnTo>
                <a:lnTo>
                  <a:pt x="2680" y="1577"/>
                </a:lnTo>
                <a:lnTo>
                  <a:pt x="2691" y="1601"/>
                </a:lnTo>
                <a:lnTo>
                  <a:pt x="2706" y="1623"/>
                </a:lnTo>
                <a:lnTo>
                  <a:pt x="2725" y="1642"/>
                </a:lnTo>
                <a:lnTo>
                  <a:pt x="2747" y="1658"/>
                </a:lnTo>
                <a:lnTo>
                  <a:pt x="2771" y="1669"/>
                </a:lnTo>
                <a:lnTo>
                  <a:pt x="2798" y="1677"/>
                </a:lnTo>
                <a:lnTo>
                  <a:pt x="2828" y="1680"/>
                </a:lnTo>
                <a:lnTo>
                  <a:pt x="2857" y="1677"/>
                </a:lnTo>
                <a:lnTo>
                  <a:pt x="2883" y="1669"/>
                </a:lnTo>
                <a:lnTo>
                  <a:pt x="2908" y="1658"/>
                </a:lnTo>
                <a:lnTo>
                  <a:pt x="2930" y="1642"/>
                </a:lnTo>
                <a:lnTo>
                  <a:pt x="2948" y="1623"/>
                </a:lnTo>
                <a:lnTo>
                  <a:pt x="2964" y="1601"/>
                </a:lnTo>
                <a:lnTo>
                  <a:pt x="2975" y="1577"/>
                </a:lnTo>
                <a:lnTo>
                  <a:pt x="2982" y="1549"/>
                </a:lnTo>
                <a:lnTo>
                  <a:pt x="2985" y="1521"/>
                </a:lnTo>
                <a:lnTo>
                  <a:pt x="2982" y="1492"/>
                </a:lnTo>
                <a:lnTo>
                  <a:pt x="2975" y="1465"/>
                </a:lnTo>
                <a:lnTo>
                  <a:pt x="2964" y="1441"/>
                </a:lnTo>
                <a:lnTo>
                  <a:pt x="2948" y="1419"/>
                </a:lnTo>
                <a:lnTo>
                  <a:pt x="2930" y="1400"/>
                </a:lnTo>
                <a:lnTo>
                  <a:pt x="2908" y="1384"/>
                </a:lnTo>
                <a:lnTo>
                  <a:pt x="2883" y="1371"/>
                </a:lnTo>
                <a:lnTo>
                  <a:pt x="2857" y="1364"/>
                </a:lnTo>
                <a:lnTo>
                  <a:pt x="2828" y="1362"/>
                </a:lnTo>
                <a:close/>
                <a:moveTo>
                  <a:pt x="977" y="1218"/>
                </a:moveTo>
                <a:lnTo>
                  <a:pt x="1129" y="1218"/>
                </a:lnTo>
                <a:lnTo>
                  <a:pt x="1129" y="1823"/>
                </a:lnTo>
                <a:lnTo>
                  <a:pt x="977" y="1823"/>
                </a:lnTo>
                <a:lnTo>
                  <a:pt x="977" y="1218"/>
                </a:lnTo>
                <a:close/>
                <a:moveTo>
                  <a:pt x="2828" y="1208"/>
                </a:moveTo>
                <a:lnTo>
                  <a:pt x="2873" y="1211"/>
                </a:lnTo>
                <a:lnTo>
                  <a:pt x="2916" y="1219"/>
                </a:lnTo>
                <a:lnTo>
                  <a:pt x="2955" y="1232"/>
                </a:lnTo>
                <a:lnTo>
                  <a:pt x="2992" y="1251"/>
                </a:lnTo>
                <a:lnTo>
                  <a:pt x="3026" y="1273"/>
                </a:lnTo>
                <a:lnTo>
                  <a:pt x="3056" y="1299"/>
                </a:lnTo>
                <a:lnTo>
                  <a:pt x="3082" y="1330"/>
                </a:lnTo>
                <a:lnTo>
                  <a:pt x="3104" y="1363"/>
                </a:lnTo>
                <a:lnTo>
                  <a:pt x="3121" y="1398"/>
                </a:lnTo>
                <a:lnTo>
                  <a:pt x="3134" y="1437"/>
                </a:lnTo>
                <a:lnTo>
                  <a:pt x="3142" y="1479"/>
                </a:lnTo>
                <a:lnTo>
                  <a:pt x="3145" y="1521"/>
                </a:lnTo>
                <a:lnTo>
                  <a:pt x="3142" y="1563"/>
                </a:lnTo>
                <a:lnTo>
                  <a:pt x="3134" y="1604"/>
                </a:lnTo>
                <a:lnTo>
                  <a:pt x="3121" y="1642"/>
                </a:lnTo>
                <a:lnTo>
                  <a:pt x="3104" y="1679"/>
                </a:lnTo>
                <a:lnTo>
                  <a:pt x="3082" y="1712"/>
                </a:lnTo>
                <a:lnTo>
                  <a:pt x="3056" y="1742"/>
                </a:lnTo>
                <a:lnTo>
                  <a:pt x="3026" y="1769"/>
                </a:lnTo>
                <a:lnTo>
                  <a:pt x="2992" y="1791"/>
                </a:lnTo>
                <a:lnTo>
                  <a:pt x="2955" y="1809"/>
                </a:lnTo>
                <a:lnTo>
                  <a:pt x="2916" y="1822"/>
                </a:lnTo>
                <a:lnTo>
                  <a:pt x="2873" y="1831"/>
                </a:lnTo>
                <a:lnTo>
                  <a:pt x="2828" y="1834"/>
                </a:lnTo>
                <a:lnTo>
                  <a:pt x="2783" y="1831"/>
                </a:lnTo>
                <a:lnTo>
                  <a:pt x="2740" y="1822"/>
                </a:lnTo>
                <a:lnTo>
                  <a:pt x="2700" y="1809"/>
                </a:lnTo>
                <a:lnTo>
                  <a:pt x="2663" y="1791"/>
                </a:lnTo>
                <a:lnTo>
                  <a:pt x="2630" y="1769"/>
                </a:lnTo>
                <a:lnTo>
                  <a:pt x="2599" y="1742"/>
                </a:lnTo>
                <a:lnTo>
                  <a:pt x="2573" y="1712"/>
                </a:lnTo>
                <a:lnTo>
                  <a:pt x="2551" y="1679"/>
                </a:lnTo>
                <a:lnTo>
                  <a:pt x="2534" y="1642"/>
                </a:lnTo>
                <a:lnTo>
                  <a:pt x="2521" y="1604"/>
                </a:lnTo>
                <a:lnTo>
                  <a:pt x="2513" y="1563"/>
                </a:lnTo>
                <a:lnTo>
                  <a:pt x="2510" y="1521"/>
                </a:lnTo>
                <a:lnTo>
                  <a:pt x="2513" y="1479"/>
                </a:lnTo>
                <a:lnTo>
                  <a:pt x="2521" y="1437"/>
                </a:lnTo>
                <a:lnTo>
                  <a:pt x="2534" y="1398"/>
                </a:lnTo>
                <a:lnTo>
                  <a:pt x="2551" y="1363"/>
                </a:lnTo>
                <a:lnTo>
                  <a:pt x="2573" y="1330"/>
                </a:lnTo>
                <a:lnTo>
                  <a:pt x="2599" y="1299"/>
                </a:lnTo>
                <a:lnTo>
                  <a:pt x="2630" y="1273"/>
                </a:lnTo>
                <a:lnTo>
                  <a:pt x="2663" y="1251"/>
                </a:lnTo>
                <a:lnTo>
                  <a:pt x="2700" y="1232"/>
                </a:lnTo>
                <a:lnTo>
                  <a:pt x="2740" y="1219"/>
                </a:lnTo>
                <a:lnTo>
                  <a:pt x="2783" y="1211"/>
                </a:lnTo>
                <a:lnTo>
                  <a:pt x="2828" y="1208"/>
                </a:lnTo>
                <a:close/>
                <a:moveTo>
                  <a:pt x="2213" y="1208"/>
                </a:moveTo>
                <a:lnTo>
                  <a:pt x="2242" y="1209"/>
                </a:lnTo>
                <a:lnTo>
                  <a:pt x="2268" y="1211"/>
                </a:lnTo>
                <a:lnTo>
                  <a:pt x="2292" y="1215"/>
                </a:lnTo>
                <a:lnTo>
                  <a:pt x="2312" y="1219"/>
                </a:lnTo>
                <a:lnTo>
                  <a:pt x="2329" y="1223"/>
                </a:lnTo>
                <a:lnTo>
                  <a:pt x="2343" y="1227"/>
                </a:lnTo>
                <a:lnTo>
                  <a:pt x="2351" y="1230"/>
                </a:lnTo>
                <a:lnTo>
                  <a:pt x="2351" y="1392"/>
                </a:lnTo>
                <a:lnTo>
                  <a:pt x="2346" y="1389"/>
                </a:lnTo>
                <a:lnTo>
                  <a:pt x="2335" y="1384"/>
                </a:lnTo>
                <a:lnTo>
                  <a:pt x="2321" y="1377"/>
                </a:lnTo>
                <a:lnTo>
                  <a:pt x="2302" y="1371"/>
                </a:lnTo>
                <a:lnTo>
                  <a:pt x="2279" y="1365"/>
                </a:lnTo>
                <a:lnTo>
                  <a:pt x="2253" y="1360"/>
                </a:lnTo>
                <a:lnTo>
                  <a:pt x="2223" y="1359"/>
                </a:lnTo>
                <a:lnTo>
                  <a:pt x="2192" y="1362"/>
                </a:lnTo>
                <a:lnTo>
                  <a:pt x="2163" y="1369"/>
                </a:lnTo>
                <a:lnTo>
                  <a:pt x="2136" y="1381"/>
                </a:lnTo>
                <a:lnTo>
                  <a:pt x="2113" y="1396"/>
                </a:lnTo>
                <a:lnTo>
                  <a:pt x="2095" y="1415"/>
                </a:lnTo>
                <a:lnTo>
                  <a:pt x="2079" y="1437"/>
                </a:lnTo>
                <a:lnTo>
                  <a:pt x="2067" y="1463"/>
                </a:lnTo>
                <a:lnTo>
                  <a:pt x="2060" y="1490"/>
                </a:lnTo>
                <a:lnTo>
                  <a:pt x="2058" y="1521"/>
                </a:lnTo>
                <a:lnTo>
                  <a:pt x="2060" y="1550"/>
                </a:lnTo>
                <a:lnTo>
                  <a:pt x="2066" y="1578"/>
                </a:lnTo>
                <a:lnTo>
                  <a:pt x="2078" y="1602"/>
                </a:lnTo>
                <a:lnTo>
                  <a:pt x="2093" y="1625"/>
                </a:lnTo>
                <a:lnTo>
                  <a:pt x="2112" y="1644"/>
                </a:lnTo>
                <a:lnTo>
                  <a:pt x="2135" y="1660"/>
                </a:lnTo>
                <a:lnTo>
                  <a:pt x="2162" y="1672"/>
                </a:lnTo>
                <a:lnTo>
                  <a:pt x="2191" y="1679"/>
                </a:lnTo>
                <a:lnTo>
                  <a:pt x="2223" y="1682"/>
                </a:lnTo>
                <a:lnTo>
                  <a:pt x="2253" y="1680"/>
                </a:lnTo>
                <a:lnTo>
                  <a:pt x="2279" y="1676"/>
                </a:lnTo>
                <a:lnTo>
                  <a:pt x="2301" y="1671"/>
                </a:lnTo>
                <a:lnTo>
                  <a:pt x="2321" y="1664"/>
                </a:lnTo>
                <a:lnTo>
                  <a:pt x="2335" y="1658"/>
                </a:lnTo>
                <a:lnTo>
                  <a:pt x="2346" y="1653"/>
                </a:lnTo>
                <a:lnTo>
                  <a:pt x="2351" y="1649"/>
                </a:lnTo>
                <a:lnTo>
                  <a:pt x="2351" y="1812"/>
                </a:lnTo>
                <a:lnTo>
                  <a:pt x="2339" y="1816"/>
                </a:lnTo>
                <a:lnTo>
                  <a:pt x="2322" y="1820"/>
                </a:lnTo>
                <a:lnTo>
                  <a:pt x="2300" y="1826"/>
                </a:lnTo>
                <a:lnTo>
                  <a:pt x="2275" y="1830"/>
                </a:lnTo>
                <a:lnTo>
                  <a:pt x="2245" y="1833"/>
                </a:lnTo>
                <a:lnTo>
                  <a:pt x="2213" y="1834"/>
                </a:lnTo>
                <a:lnTo>
                  <a:pt x="2174" y="1832"/>
                </a:lnTo>
                <a:lnTo>
                  <a:pt x="2136" y="1826"/>
                </a:lnTo>
                <a:lnTo>
                  <a:pt x="2100" y="1815"/>
                </a:lnTo>
                <a:lnTo>
                  <a:pt x="2065" y="1801"/>
                </a:lnTo>
                <a:lnTo>
                  <a:pt x="2033" y="1783"/>
                </a:lnTo>
                <a:lnTo>
                  <a:pt x="2002" y="1762"/>
                </a:lnTo>
                <a:lnTo>
                  <a:pt x="1975" y="1737"/>
                </a:lnTo>
                <a:lnTo>
                  <a:pt x="1952" y="1710"/>
                </a:lnTo>
                <a:lnTo>
                  <a:pt x="1931" y="1678"/>
                </a:lnTo>
                <a:lnTo>
                  <a:pt x="1915" y="1643"/>
                </a:lnTo>
                <a:lnTo>
                  <a:pt x="1903" y="1605"/>
                </a:lnTo>
                <a:lnTo>
                  <a:pt x="1896" y="1564"/>
                </a:lnTo>
                <a:lnTo>
                  <a:pt x="1892" y="1521"/>
                </a:lnTo>
                <a:lnTo>
                  <a:pt x="1896" y="1477"/>
                </a:lnTo>
                <a:lnTo>
                  <a:pt x="1904" y="1434"/>
                </a:lnTo>
                <a:lnTo>
                  <a:pt x="1917" y="1395"/>
                </a:lnTo>
                <a:lnTo>
                  <a:pt x="1934" y="1359"/>
                </a:lnTo>
                <a:lnTo>
                  <a:pt x="1957" y="1326"/>
                </a:lnTo>
                <a:lnTo>
                  <a:pt x="1984" y="1296"/>
                </a:lnTo>
                <a:lnTo>
                  <a:pt x="2014" y="1271"/>
                </a:lnTo>
                <a:lnTo>
                  <a:pt x="2047" y="1249"/>
                </a:lnTo>
                <a:lnTo>
                  <a:pt x="2085" y="1231"/>
                </a:lnTo>
                <a:lnTo>
                  <a:pt x="2125" y="1218"/>
                </a:lnTo>
                <a:lnTo>
                  <a:pt x="2168" y="1211"/>
                </a:lnTo>
                <a:lnTo>
                  <a:pt x="2213" y="1208"/>
                </a:lnTo>
                <a:close/>
                <a:moveTo>
                  <a:pt x="630" y="1208"/>
                </a:moveTo>
                <a:lnTo>
                  <a:pt x="660" y="1209"/>
                </a:lnTo>
                <a:lnTo>
                  <a:pt x="687" y="1211"/>
                </a:lnTo>
                <a:lnTo>
                  <a:pt x="711" y="1215"/>
                </a:lnTo>
                <a:lnTo>
                  <a:pt x="731" y="1219"/>
                </a:lnTo>
                <a:lnTo>
                  <a:pt x="748" y="1223"/>
                </a:lnTo>
                <a:lnTo>
                  <a:pt x="760" y="1227"/>
                </a:lnTo>
                <a:lnTo>
                  <a:pt x="769" y="1230"/>
                </a:lnTo>
                <a:lnTo>
                  <a:pt x="769" y="1392"/>
                </a:lnTo>
                <a:lnTo>
                  <a:pt x="763" y="1389"/>
                </a:lnTo>
                <a:lnTo>
                  <a:pt x="754" y="1384"/>
                </a:lnTo>
                <a:lnTo>
                  <a:pt x="739" y="1377"/>
                </a:lnTo>
                <a:lnTo>
                  <a:pt x="721" y="1371"/>
                </a:lnTo>
                <a:lnTo>
                  <a:pt x="697" y="1365"/>
                </a:lnTo>
                <a:lnTo>
                  <a:pt x="671" y="1360"/>
                </a:lnTo>
                <a:lnTo>
                  <a:pt x="642" y="1359"/>
                </a:lnTo>
                <a:lnTo>
                  <a:pt x="611" y="1362"/>
                </a:lnTo>
                <a:lnTo>
                  <a:pt x="581" y="1369"/>
                </a:lnTo>
                <a:lnTo>
                  <a:pt x="555" y="1381"/>
                </a:lnTo>
                <a:lnTo>
                  <a:pt x="532" y="1396"/>
                </a:lnTo>
                <a:lnTo>
                  <a:pt x="513" y="1415"/>
                </a:lnTo>
                <a:lnTo>
                  <a:pt x="497" y="1437"/>
                </a:lnTo>
                <a:lnTo>
                  <a:pt x="485" y="1463"/>
                </a:lnTo>
                <a:lnTo>
                  <a:pt x="479" y="1490"/>
                </a:lnTo>
                <a:lnTo>
                  <a:pt x="475" y="1521"/>
                </a:lnTo>
                <a:lnTo>
                  <a:pt x="479" y="1550"/>
                </a:lnTo>
                <a:lnTo>
                  <a:pt x="485" y="1578"/>
                </a:lnTo>
                <a:lnTo>
                  <a:pt x="496" y="1602"/>
                </a:lnTo>
                <a:lnTo>
                  <a:pt x="512" y="1625"/>
                </a:lnTo>
                <a:lnTo>
                  <a:pt x="531" y="1644"/>
                </a:lnTo>
                <a:lnTo>
                  <a:pt x="554" y="1660"/>
                </a:lnTo>
                <a:lnTo>
                  <a:pt x="580" y="1672"/>
                </a:lnTo>
                <a:lnTo>
                  <a:pt x="610" y="1679"/>
                </a:lnTo>
                <a:lnTo>
                  <a:pt x="642" y="1682"/>
                </a:lnTo>
                <a:lnTo>
                  <a:pt x="671" y="1680"/>
                </a:lnTo>
                <a:lnTo>
                  <a:pt x="697" y="1676"/>
                </a:lnTo>
                <a:lnTo>
                  <a:pt x="719" y="1671"/>
                </a:lnTo>
                <a:lnTo>
                  <a:pt x="738" y="1664"/>
                </a:lnTo>
                <a:lnTo>
                  <a:pt x="753" y="1658"/>
                </a:lnTo>
                <a:lnTo>
                  <a:pt x="763" y="1653"/>
                </a:lnTo>
                <a:lnTo>
                  <a:pt x="769" y="1649"/>
                </a:lnTo>
                <a:lnTo>
                  <a:pt x="769" y="1812"/>
                </a:lnTo>
                <a:lnTo>
                  <a:pt x="757" y="1816"/>
                </a:lnTo>
                <a:lnTo>
                  <a:pt x="740" y="1820"/>
                </a:lnTo>
                <a:lnTo>
                  <a:pt x="718" y="1826"/>
                </a:lnTo>
                <a:lnTo>
                  <a:pt x="692" y="1830"/>
                </a:lnTo>
                <a:lnTo>
                  <a:pt x="663" y="1833"/>
                </a:lnTo>
                <a:lnTo>
                  <a:pt x="630" y="1834"/>
                </a:lnTo>
                <a:lnTo>
                  <a:pt x="592" y="1832"/>
                </a:lnTo>
                <a:lnTo>
                  <a:pt x="554" y="1826"/>
                </a:lnTo>
                <a:lnTo>
                  <a:pt x="518" y="1815"/>
                </a:lnTo>
                <a:lnTo>
                  <a:pt x="484" y="1801"/>
                </a:lnTo>
                <a:lnTo>
                  <a:pt x="451" y="1783"/>
                </a:lnTo>
                <a:lnTo>
                  <a:pt x="421" y="1762"/>
                </a:lnTo>
                <a:lnTo>
                  <a:pt x="394" y="1737"/>
                </a:lnTo>
                <a:lnTo>
                  <a:pt x="370" y="1710"/>
                </a:lnTo>
                <a:lnTo>
                  <a:pt x="350" y="1678"/>
                </a:lnTo>
                <a:lnTo>
                  <a:pt x="333" y="1643"/>
                </a:lnTo>
                <a:lnTo>
                  <a:pt x="322" y="1605"/>
                </a:lnTo>
                <a:lnTo>
                  <a:pt x="314" y="1564"/>
                </a:lnTo>
                <a:lnTo>
                  <a:pt x="311" y="1521"/>
                </a:lnTo>
                <a:lnTo>
                  <a:pt x="314" y="1477"/>
                </a:lnTo>
                <a:lnTo>
                  <a:pt x="323" y="1434"/>
                </a:lnTo>
                <a:lnTo>
                  <a:pt x="335" y="1395"/>
                </a:lnTo>
                <a:lnTo>
                  <a:pt x="353" y="1359"/>
                </a:lnTo>
                <a:lnTo>
                  <a:pt x="375" y="1326"/>
                </a:lnTo>
                <a:lnTo>
                  <a:pt x="402" y="1296"/>
                </a:lnTo>
                <a:lnTo>
                  <a:pt x="433" y="1271"/>
                </a:lnTo>
                <a:lnTo>
                  <a:pt x="466" y="1249"/>
                </a:lnTo>
                <a:lnTo>
                  <a:pt x="503" y="1231"/>
                </a:lnTo>
                <a:lnTo>
                  <a:pt x="544" y="1218"/>
                </a:lnTo>
                <a:lnTo>
                  <a:pt x="585" y="1211"/>
                </a:lnTo>
                <a:lnTo>
                  <a:pt x="630" y="1208"/>
                </a:lnTo>
                <a:close/>
                <a:moveTo>
                  <a:pt x="1556" y="1208"/>
                </a:moveTo>
                <a:lnTo>
                  <a:pt x="1583" y="1209"/>
                </a:lnTo>
                <a:lnTo>
                  <a:pt x="1610" y="1211"/>
                </a:lnTo>
                <a:lnTo>
                  <a:pt x="1634" y="1213"/>
                </a:lnTo>
                <a:lnTo>
                  <a:pt x="1656" y="1217"/>
                </a:lnTo>
                <a:lnTo>
                  <a:pt x="1675" y="1220"/>
                </a:lnTo>
                <a:lnTo>
                  <a:pt x="1689" y="1223"/>
                </a:lnTo>
                <a:lnTo>
                  <a:pt x="1699" y="1226"/>
                </a:lnTo>
                <a:lnTo>
                  <a:pt x="1704" y="1227"/>
                </a:lnTo>
                <a:lnTo>
                  <a:pt x="1704" y="1356"/>
                </a:lnTo>
                <a:lnTo>
                  <a:pt x="1700" y="1355"/>
                </a:lnTo>
                <a:lnTo>
                  <a:pt x="1691" y="1353"/>
                </a:lnTo>
                <a:lnTo>
                  <a:pt x="1679" y="1350"/>
                </a:lnTo>
                <a:lnTo>
                  <a:pt x="1663" y="1347"/>
                </a:lnTo>
                <a:lnTo>
                  <a:pt x="1645" y="1343"/>
                </a:lnTo>
                <a:lnTo>
                  <a:pt x="1625" y="1340"/>
                </a:lnTo>
                <a:lnTo>
                  <a:pt x="1605" y="1338"/>
                </a:lnTo>
                <a:lnTo>
                  <a:pt x="1586" y="1337"/>
                </a:lnTo>
                <a:lnTo>
                  <a:pt x="1557" y="1339"/>
                </a:lnTo>
                <a:lnTo>
                  <a:pt x="1534" y="1344"/>
                </a:lnTo>
                <a:lnTo>
                  <a:pt x="1515" y="1351"/>
                </a:lnTo>
                <a:lnTo>
                  <a:pt x="1502" y="1362"/>
                </a:lnTo>
                <a:lnTo>
                  <a:pt x="1494" y="1373"/>
                </a:lnTo>
                <a:lnTo>
                  <a:pt x="1491" y="1387"/>
                </a:lnTo>
                <a:lnTo>
                  <a:pt x="1494" y="1402"/>
                </a:lnTo>
                <a:lnTo>
                  <a:pt x="1501" y="1413"/>
                </a:lnTo>
                <a:lnTo>
                  <a:pt x="1511" y="1423"/>
                </a:lnTo>
                <a:lnTo>
                  <a:pt x="1523" y="1430"/>
                </a:lnTo>
                <a:lnTo>
                  <a:pt x="1536" y="1436"/>
                </a:lnTo>
                <a:lnTo>
                  <a:pt x="1549" y="1441"/>
                </a:lnTo>
                <a:lnTo>
                  <a:pt x="1560" y="1445"/>
                </a:lnTo>
                <a:lnTo>
                  <a:pt x="1602" y="1458"/>
                </a:lnTo>
                <a:lnTo>
                  <a:pt x="1634" y="1470"/>
                </a:lnTo>
                <a:lnTo>
                  <a:pt x="1661" y="1484"/>
                </a:lnTo>
                <a:lnTo>
                  <a:pt x="1684" y="1501"/>
                </a:lnTo>
                <a:lnTo>
                  <a:pt x="1703" y="1519"/>
                </a:lnTo>
                <a:lnTo>
                  <a:pt x="1719" y="1539"/>
                </a:lnTo>
                <a:lnTo>
                  <a:pt x="1731" y="1560"/>
                </a:lnTo>
                <a:lnTo>
                  <a:pt x="1740" y="1583"/>
                </a:lnTo>
                <a:lnTo>
                  <a:pt x="1745" y="1606"/>
                </a:lnTo>
                <a:lnTo>
                  <a:pt x="1746" y="1630"/>
                </a:lnTo>
                <a:lnTo>
                  <a:pt x="1744" y="1664"/>
                </a:lnTo>
                <a:lnTo>
                  <a:pt x="1737" y="1694"/>
                </a:lnTo>
                <a:lnTo>
                  <a:pt x="1727" y="1720"/>
                </a:lnTo>
                <a:lnTo>
                  <a:pt x="1712" y="1744"/>
                </a:lnTo>
                <a:lnTo>
                  <a:pt x="1696" y="1764"/>
                </a:lnTo>
                <a:lnTo>
                  <a:pt x="1676" y="1781"/>
                </a:lnTo>
                <a:lnTo>
                  <a:pt x="1654" y="1796"/>
                </a:lnTo>
                <a:lnTo>
                  <a:pt x="1630" y="1809"/>
                </a:lnTo>
                <a:lnTo>
                  <a:pt x="1604" y="1818"/>
                </a:lnTo>
                <a:lnTo>
                  <a:pt x="1578" y="1826"/>
                </a:lnTo>
                <a:lnTo>
                  <a:pt x="1551" y="1830"/>
                </a:lnTo>
                <a:lnTo>
                  <a:pt x="1524" y="1833"/>
                </a:lnTo>
                <a:lnTo>
                  <a:pt x="1498" y="1834"/>
                </a:lnTo>
                <a:lnTo>
                  <a:pt x="1467" y="1833"/>
                </a:lnTo>
                <a:lnTo>
                  <a:pt x="1439" y="1832"/>
                </a:lnTo>
                <a:lnTo>
                  <a:pt x="1412" y="1829"/>
                </a:lnTo>
                <a:lnTo>
                  <a:pt x="1388" y="1827"/>
                </a:lnTo>
                <a:lnTo>
                  <a:pt x="1368" y="1823"/>
                </a:lnTo>
                <a:lnTo>
                  <a:pt x="1351" y="1820"/>
                </a:lnTo>
                <a:lnTo>
                  <a:pt x="1339" y="1818"/>
                </a:lnTo>
                <a:lnTo>
                  <a:pt x="1334" y="1817"/>
                </a:lnTo>
                <a:lnTo>
                  <a:pt x="1334" y="1678"/>
                </a:lnTo>
                <a:lnTo>
                  <a:pt x="1343" y="1680"/>
                </a:lnTo>
                <a:lnTo>
                  <a:pt x="1356" y="1684"/>
                </a:lnTo>
                <a:lnTo>
                  <a:pt x="1375" y="1688"/>
                </a:lnTo>
                <a:lnTo>
                  <a:pt x="1397" y="1693"/>
                </a:lnTo>
                <a:lnTo>
                  <a:pt x="1422" y="1697"/>
                </a:lnTo>
                <a:lnTo>
                  <a:pt x="1448" y="1700"/>
                </a:lnTo>
                <a:lnTo>
                  <a:pt x="1477" y="1701"/>
                </a:lnTo>
                <a:lnTo>
                  <a:pt x="1507" y="1699"/>
                </a:lnTo>
                <a:lnTo>
                  <a:pt x="1531" y="1696"/>
                </a:lnTo>
                <a:lnTo>
                  <a:pt x="1552" y="1690"/>
                </a:lnTo>
                <a:lnTo>
                  <a:pt x="1568" y="1681"/>
                </a:lnTo>
                <a:lnTo>
                  <a:pt x="1578" y="1671"/>
                </a:lnTo>
                <a:lnTo>
                  <a:pt x="1585" y="1658"/>
                </a:lnTo>
                <a:lnTo>
                  <a:pt x="1587" y="1644"/>
                </a:lnTo>
                <a:lnTo>
                  <a:pt x="1585" y="1629"/>
                </a:lnTo>
                <a:lnTo>
                  <a:pt x="1578" y="1618"/>
                </a:lnTo>
                <a:lnTo>
                  <a:pt x="1567" y="1607"/>
                </a:lnTo>
                <a:lnTo>
                  <a:pt x="1553" y="1598"/>
                </a:lnTo>
                <a:lnTo>
                  <a:pt x="1537" y="1590"/>
                </a:lnTo>
                <a:lnTo>
                  <a:pt x="1520" y="1584"/>
                </a:lnTo>
                <a:lnTo>
                  <a:pt x="1509" y="1581"/>
                </a:lnTo>
                <a:lnTo>
                  <a:pt x="1498" y="1577"/>
                </a:lnTo>
                <a:lnTo>
                  <a:pt x="1487" y="1574"/>
                </a:lnTo>
                <a:lnTo>
                  <a:pt x="1462" y="1565"/>
                </a:lnTo>
                <a:lnTo>
                  <a:pt x="1439" y="1555"/>
                </a:lnTo>
                <a:lnTo>
                  <a:pt x="1416" y="1542"/>
                </a:lnTo>
                <a:lnTo>
                  <a:pt x="1396" y="1528"/>
                </a:lnTo>
                <a:lnTo>
                  <a:pt x="1378" y="1512"/>
                </a:lnTo>
                <a:lnTo>
                  <a:pt x="1363" y="1494"/>
                </a:lnTo>
                <a:lnTo>
                  <a:pt x="1350" y="1473"/>
                </a:lnTo>
                <a:lnTo>
                  <a:pt x="1341" y="1451"/>
                </a:lnTo>
                <a:lnTo>
                  <a:pt x="1334" y="1425"/>
                </a:lnTo>
                <a:lnTo>
                  <a:pt x="1332" y="1396"/>
                </a:lnTo>
                <a:lnTo>
                  <a:pt x="1334" y="1364"/>
                </a:lnTo>
                <a:lnTo>
                  <a:pt x="1342" y="1333"/>
                </a:lnTo>
                <a:lnTo>
                  <a:pt x="1354" y="1306"/>
                </a:lnTo>
                <a:lnTo>
                  <a:pt x="1371" y="1281"/>
                </a:lnTo>
                <a:lnTo>
                  <a:pt x="1392" y="1259"/>
                </a:lnTo>
                <a:lnTo>
                  <a:pt x="1417" y="1241"/>
                </a:lnTo>
                <a:lnTo>
                  <a:pt x="1446" y="1227"/>
                </a:lnTo>
                <a:lnTo>
                  <a:pt x="1479" y="1216"/>
                </a:lnTo>
                <a:lnTo>
                  <a:pt x="1515" y="1210"/>
                </a:lnTo>
                <a:lnTo>
                  <a:pt x="1556" y="1208"/>
                </a:lnTo>
                <a:close/>
                <a:moveTo>
                  <a:pt x="3381" y="493"/>
                </a:moveTo>
                <a:lnTo>
                  <a:pt x="3400" y="496"/>
                </a:lnTo>
                <a:lnTo>
                  <a:pt x="3418" y="503"/>
                </a:lnTo>
                <a:lnTo>
                  <a:pt x="3434" y="515"/>
                </a:lnTo>
                <a:lnTo>
                  <a:pt x="3446" y="531"/>
                </a:lnTo>
                <a:lnTo>
                  <a:pt x="3453" y="548"/>
                </a:lnTo>
                <a:lnTo>
                  <a:pt x="3456" y="569"/>
                </a:lnTo>
                <a:lnTo>
                  <a:pt x="3456" y="727"/>
                </a:lnTo>
                <a:lnTo>
                  <a:pt x="3453" y="748"/>
                </a:lnTo>
                <a:lnTo>
                  <a:pt x="3446" y="766"/>
                </a:lnTo>
                <a:lnTo>
                  <a:pt x="3434" y="780"/>
                </a:lnTo>
                <a:lnTo>
                  <a:pt x="3418" y="793"/>
                </a:lnTo>
                <a:lnTo>
                  <a:pt x="3400" y="801"/>
                </a:lnTo>
                <a:lnTo>
                  <a:pt x="3381" y="803"/>
                </a:lnTo>
                <a:lnTo>
                  <a:pt x="3361" y="801"/>
                </a:lnTo>
                <a:lnTo>
                  <a:pt x="3343" y="793"/>
                </a:lnTo>
                <a:lnTo>
                  <a:pt x="3328" y="780"/>
                </a:lnTo>
                <a:lnTo>
                  <a:pt x="3316" y="766"/>
                </a:lnTo>
                <a:lnTo>
                  <a:pt x="3308" y="748"/>
                </a:lnTo>
                <a:lnTo>
                  <a:pt x="3306" y="727"/>
                </a:lnTo>
                <a:lnTo>
                  <a:pt x="3306" y="569"/>
                </a:lnTo>
                <a:lnTo>
                  <a:pt x="3308" y="548"/>
                </a:lnTo>
                <a:lnTo>
                  <a:pt x="3316" y="531"/>
                </a:lnTo>
                <a:lnTo>
                  <a:pt x="3328" y="515"/>
                </a:lnTo>
                <a:lnTo>
                  <a:pt x="3343" y="503"/>
                </a:lnTo>
                <a:lnTo>
                  <a:pt x="3361" y="496"/>
                </a:lnTo>
                <a:lnTo>
                  <a:pt x="3381" y="493"/>
                </a:lnTo>
                <a:close/>
                <a:moveTo>
                  <a:pt x="1728" y="493"/>
                </a:moveTo>
                <a:lnTo>
                  <a:pt x="1748" y="496"/>
                </a:lnTo>
                <a:lnTo>
                  <a:pt x="1766" y="503"/>
                </a:lnTo>
                <a:lnTo>
                  <a:pt x="1781" y="515"/>
                </a:lnTo>
                <a:lnTo>
                  <a:pt x="1793" y="531"/>
                </a:lnTo>
                <a:lnTo>
                  <a:pt x="1800" y="548"/>
                </a:lnTo>
                <a:lnTo>
                  <a:pt x="1803" y="569"/>
                </a:lnTo>
                <a:lnTo>
                  <a:pt x="1803" y="727"/>
                </a:lnTo>
                <a:lnTo>
                  <a:pt x="1800" y="748"/>
                </a:lnTo>
                <a:lnTo>
                  <a:pt x="1793" y="766"/>
                </a:lnTo>
                <a:lnTo>
                  <a:pt x="1781" y="780"/>
                </a:lnTo>
                <a:lnTo>
                  <a:pt x="1766" y="793"/>
                </a:lnTo>
                <a:lnTo>
                  <a:pt x="1748" y="801"/>
                </a:lnTo>
                <a:lnTo>
                  <a:pt x="1728" y="803"/>
                </a:lnTo>
                <a:lnTo>
                  <a:pt x="1708" y="801"/>
                </a:lnTo>
                <a:lnTo>
                  <a:pt x="1690" y="793"/>
                </a:lnTo>
                <a:lnTo>
                  <a:pt x="1675" y="780"/>
                </a:lnTo>
                <a:lnTo>
                  <a:pt x="1663" y="766"/>
                </a:lnTo>
                <a:lnTo>
                  <a:pt x="1656" y="748"/>
                </a:lnTo>
                <a:lnTo>
                  <a:pt x="1653" y="727"/>
                </a:lnTo>
                <a:lnTo>
                  <a:pt x="1653" y="569"/>
                </a:lnTo>
                <a:lnTo>
                  <a:pt x="1656" y="548"/>
                </a:lnTo>
                <a:lnTo>
                  <a:pt x="1663" y="531"/>
                </a:lnTo>
                <a:lnTo>
                  <a:pt x="1675" y="515"/>
                </a:lnTo>
                <a:lnTo>
                  <a:pt x="1690" y="503"/>
                </a:lnTo>
                <a:lnTo>
                  <a:pt x="1708" y="496"/>
                </a:lnTo>
                <a:lnTo>
                  <a:pt x="1728" y="493"/>
                </a:lnTo>
                <a:close/>
                <a:moveTo>
                  <a:pt x="75" y="493"/>
                </a:moveTo>
                <a:lnTo>
                  <a:pt x="95" y="496"/>
                </a:lnTo>
                <a:lnTo>
                  <a:pt x="113" y="503"/>
                </a:lnTo>
                <a:lnTo>
                  <a:pt x="129" y="515"/>
                </a:lnTo>
                <a:lnTo>
                  <a:pt x="140" y="531"/>
                </a:lnTo>
                <a:lnTo>
                  <a:pt x="148" y="548"/>
                </a:lnTo>
                <a:lnTo>
                  <a:pt x="151" y="569"/>
                </a:lnTo>
                <a:lnTo>
                  <a:pt x="151" y="727"/>
                </a:lnTo>
                <a:lnTo>
                  <a:pt x="148" y="748"/>
                </a:lnTo>
                <a:lnTo>
                  <a:pt x="140" y="766"/>
                </a:lnTo>
                <a:lnTo>
                  <a:pt x="129" y="780"/>
                </a:lnTo>
                <a:lnTo>
                  <a:pt x="113" y="793"/>
                </a:lnTo>
                <a:lnTo>
                  <a:pt x="95" y="801"/>
                </a:lnTo>
                <a:lnTo>
                  <a:pt x="75" y="803"/>
                </a:lnTo>
                <a:lnTo>
                  <a:pt x="56" y="801"/>
                </a:lnTo>
                <a:lnTo>
                  <a:pt x="38" y="793"/>
                </a:lnTo>
                <a:lnTo>
                  <a:pt x="22" y="780"/>
                </a:lnTo>
                <a:lnTo>
                  <a:pt x="10" y="766"/>
                </a:lnTo>
                <a:lnTo>
                  <a:pt x="3" y="748"/>
                </a:lnTo>
                <a:lnTo>
                  <a:pt x="0" y="727"/>
                </a:lnTo>
                <a:lnTo>
                  <a:pt x="0" y="569"/>
                </a:lnTo>
                <a:lnTo>
                  <a:pt x="3" y="548"/>
                </a:lnTo>
                <a:lnTo>
                  <a:pt x="10" y="531"/>
                </a:lnTo>
                <a:lnTo>
                  <a:pt x="22" y="515"/>
                </a:lnTo>
                <a:lnTo>
                  <a:pt x="38" y="503"/>
                </a:lnTo>
                <a:lnTo>
                  <a:pt x="56" y="496"/>
                </a:lnTo>
                <a:lnTo>
                  <a:pt x="75" y="493"/>
                </a:lnTo>
                <a:close/>
                <a:moveTo>
                  <a:pt x="2968" y="285"/>
                </a:moveTo>
                <a:lnTo>
                  <a:pt x="2988" y="287"/>
                </a:lnTo>
                <a:lnTo>
                  <a:pt x="3006" y="295"/>
                </a:lnTo>
                <a:lnTo>
                  <a:pt x="3021" y="307"/>
                </a:lnTo>
                <a:lnTo>
                  <a:pt x="3033" y="322"/>
                </a:lnTo>
                <a:lnTo>
                  <a:pt x="3040" y="340"/>
                </a:lnTo>
                <a:lnTo>
                  <a:pt x="3043" y="360"/>
                </a:lnTo>
                <a:lnTo>
                  <a:pt x="3043" y="727"/>
                </a:lnTo>
                <a:lnTo>
                  <a:pt x="3040" y="748"/>
                </a:lnTo>
                <a:lnTo>
                  <a:pt x="3033" y="766"/>
                </a:lnTo>
                <a:lnTo>
                  <a:pt x="3021" y="780"/>
                </a:lnTo>
                <a:lnTo>
                  <a:pt x="3006" y="793"/>
                </a:lnTo>
                <a:lnTo>
                  <a:pt x="2988" y="801"/>
                </a:lnTo>
                <a:lnTo>
                  <a:pt x="2968" y="803"/>
                </a:lnTo>
                <a:lnTo>
                  <a:pt x="2947" y="801"/>
                </a:lnTo>
                <a:lnTo>
                  <a:pt x="2929" y="793"/>
                </a:lnTo>
                <a:lnTo>
                  <a:pt x="2915" y="780"/>
                </a:lnTo>
                <a:lnTo>
                  <a:pt x="2903" y="766"/>
                </a:lnTo>
                <a:lnTo>
                  <a:pt x="2895" y="748"/>
                </a:lnTo>
                <a:lnTo>
                  <a:pt x="2893" y="727"/>
                </a:lnTo>
                <a:lnTo>
                  <a:pt x="2893" y="360"/>
                </a:lnTo>
                <a:lnTo>
                  <a:pt x="2895" y="340"/>
                </a:lnTo>
                <a:lnTo>
                  <a:pt x="2903" y="322"/>
                </a:lnTo>
                <a:lnTo>
                  <a:pt x="2915" y="307"/>
                </a:lnTo>
                <a:lnTo>
                  <a:pt x="2929" y="295"/>
                </a:lnTo>
                <a:lnTo>
                  <a:pt x="2947" y="287"/>
                </a:lnTo>
                <a:lnTo>
                  <a:pt x="2968" y="285"/>
                </a:lnTo>
                <a:close/>
                <a:moveTo>
                  <a:pt x="2142" y="285"/>
                </a:moveTo>
                <a:lnTo>
                  <a:pt x="2162" y="287"/>
                </a:lnTo>
                <a:lnTo>
                  <a:pt x="2179" y="295"/>
                </a:lnTo>
                <a:lnTo>
                  <a:pt x="2194" y="307"/>
                </a:lnTo>
                <a:lnTo>
                  <a:pt x="2207" y="322"/>
                </a:lnTo>
                <a:lnTo>
                  <a:pt x="2214" y="340"/>
                </a:lnTo>
                <a:lnTo>
                  <a:pt x="2216" y="360"/>
                </a:lnTo>
                <a:lnTo>
                  <a:pt x="2216" y="727"/>
                </a:lnTo>
                <a:lnTo>
                  <a:pt x="2214" y="748"/>
                </a:lnTo>
                <a:lnTo>
                  <a:pt x="2207" y="766"/>
                </a:lnTo>
                <a:lnTo>
                  <a:pt x="2194" y="780"/>
                </a:lnTo>
                <a:lnTo>
                  <a:pt x="2179" y="793"/>
                </a:lnTo>
                <a:lnTo>
                  <a:pt x="2162" y="801"/>
                </a:lnTo>
                <a:lnTo>
                  <a:pt x="2142" y="803"/>
                </a:lnTo>
                <a:lnTo>
                  <a:pt x="2122" y="801"/>
                </a:lnTo>
                <a:lnTo>
                  <a:pt x="2104" y="793"/>
                </a:lnTo>
                <a:lnTo>
                  <a:pt x="2088" y="780"/>
                </a:lnTo>
                <a:lnTo>
                  <a:pt x="2077" y="766"/>
                </a:lnTo>
                <a:lnTo>
                  <a:pt x="2069" y="748"/>
                </a:lnTo>
                <a:lnTo>
                  <a:pt x="2066" y="727"/>
                </a:lnTo>
                <a:lnTo>
                  <a:pt x="2066" y="360"/>
                </a:lnTo>
                <a:lnTo>
                  <a:pt x="2069" y="340"/>
                </a:lnTo>
                <a:lnTo>
                  <a:pt x="2077" y="322"/>
                </a:lnTo>
                <a:lnTo>
                  <a:pt x="2088" y="307"/>
                </a:lnTo>
                <a:lnTo>
                  <a:pt x="2104" y="295"/>
                </a:lnTo>
                <a:lnTo>
                  <a:pt x="2122" y="287"/>
                </a:lnTo>
                <a:lnTo>
                  <a:pt x="2142" y="285"/>
                </a:lnTo>
                <a:close/>
                <a:moveTo>
                  <a:pt x="1315" y="285"/>
                </a:moveTo>
                <a:lnTo>
                  <a:pt x="1335" y="287"/>
                </a:lnTo>
                <a:lnTo>
                  <a:pt x="1353" y="295"/>
                </a:lnTo>
                <a:lnTo>
                  <a:pt x="1368" y="307"/>
                </a:lnTo>
                <a:lnTo>
                  <a:pt x="1380" y="322"/>
                </a:lnTo>
                <a:lnTo>
                  <a:pt x="1388" y="340"/>
                </a:lnTo>
                <a:lnTo>
                  <a:pt x="1390" y="360"/>
                </a:lnTo>
                <a:lnTo>
                  <a:pt x="1390" y="727"/>
                </a:lnTo>
                <a:lnTo>
                  <a:pt x="1388" y="748"/>
                </a:lnTo>
                <a:lnTo>
                  <a:pt x="1380" y="766"/>
                </a:lnTo>
                <a:lnTo>
                  <a:pt x="1368" y="780"/>
                </a:lnTo>
                <a:lnTo>
                  <a:pt x="1353" y="793"/>
                </a:lnTo>
                <a:lnTo>
                  <a:pt x="1335" y="801"/>
                </a:lnTo>
                <a:lnTo>
                  <a:pt x="1315" y="803"/>
                </a:lnTo>
                <a:lnTo>
                  <a:pt x="1295" y="801"/>
                </a:lnTo>
                <a:lnTo>
                  <a:pt x="1277" y="793"/>
                </a:lnTo>
                <a:lnTo>
                  <a:pt x="1262" y="780"/>
                </a:lnTo>
                <a:lnTo>
                  <a:pt x="1250" y="766"/>
                </a:lnTo>
                <a:lnTo>
                  <a:pt x="1242" y="748"/>
                </a:lnTo>
                <a:lnTo>
                  <a:pt x="1240" y="727"/>
                </a:lnTo>
                <a:lnTo>
                  <a:pt x="1240" y="360"/>
                </a:lnTo>
                <a:lnTo>
                  <a:pt x="1242" y="340"/>
                </a:lnTo>
                <a:lnTo>
                  <a:pt x="1250" y="322"/>
                </a:lnTo>
                <a:lnTo>
                  <a:pt x="1262" y="307"/>
                </a:lnTo>
                <a:lnTo>
                  <a:pt x="1277" y="295"/>
                </a:lnTo>
                <a:lnTo>
                  <a:pt x="1295" y="287"/>
                </a:lnTo>
                <a:lnTo>
                  <a:pt x="1315" y="285"/>
                </a:lnTo>
                <a:close/>
                <a:moveTo>
                  <a:pt x="488" y="285"/>
                </a:moveTo>
                <a:lnTo>
                  <a:pt x="508" y="287"/>
                </a:lnTo>
                <a:lnTo>
                  <a:pt x="527" y="295"/>
                </a:lnTo>
                <a:lnTo>
                  <a:pt x="541" y="307"/>
                </a:lnTo>
                <a:lnTo>
                  <a:pt x="553" y="322"/>
                </a:lnTo>
                <a:lnTo>
                  <a:pt x="561" y="340"/>
                </a:lnTo>
                <a:lnTo>
                  <a:pt x="563" y="360"/>
                </a:lnTo>
                <a:lnTo>
                  <a:pt x="563" y="727"/>
                </a:lnTo>
                <a:lnTo>
                  <a:pt x="561" y="748"/>
                </a:lnTo>
                <a:lnTo>
                  <a:pt x="553" y="766"/>
                </a:lnTo>
                <a:lnTo>
                  <a:pt x="541" y="780"/>
                </a:lnTo>
                <a:lnTo>
                  <a:pt x="527" y="793"/>
                </a:lnTo>
                <a:lnTo>
                  <a:pt x="508" y="801"/>
                </a:lnTo>
                <a:lnTo>
                  <a:pt x="488" y="803"/>
                </a:lnTo>
                <a:lnTo>
                  <a:pt x="468" y="801"/>
                </a:lnTo>
                <a:lnTo>
                  <a:pt x="450" y="793"/>
                </a:lnTo>
                <a:lnTo>
                  <a:pt x="436" y="780"/>
                </a:lnTo>
                <a:lnTo>
                  <a:pt x="423" y="766"/>
                </a:lnTo>
                <a:lnTo>
                  <a:pt x="416" y="748"/>
                </a:lnTo>
                <a:lnTo>
                  <a:pt x="414" y="727"/>
                </a:lnTo>
                <a:lnTo>
                  <a:pt x="414" y="360"/>
                </a:lnTo>
                <a:lnTo>
                  <a:pt x="416" y="340"/>
                </a:lnTo>
                <a:lnTo>
                  <a:pt x="423" y="322"/>
                </a:lnTo>
                <a:lnTo>
                  <a:pt x="436" y="307"/>
                </a:lnTo>
                <a:lnTo>
                  <a:pt x="450" y="295"/>
                </a:lnTo>
                <a:lnTo>
                  <a:pt x="468" y="287"/>
                </a:lnTo>
                <a:lnTo>
                  <a:pt x="488" y="285"/>
                </a:lnTo>
                <a:close/>
                <a:moveTo>
                  <a:pt x="2555" y="0"/>
                </a:moveTo>
                <a:lnTo>
                  <a:pt x="2575" y="2"/>
                </a:lnTo>
                <a:lnTo>
                  <a:pt x="2593" y="10"/>
                </a:lnTo>
                <a:lnTo>
                  <a:pt x="2608" y="22"/>
                </a:lnTo>
                <a:lnTo>
                  <a:pt x="2619" y="37"/>
                </a:lnTo>
                <a:lnTo>
                  <a:pt x="2628" y="55"/>
                </a:lnTo>
                <a:lnTo>
                  <a:pt x="2630" y="75"/>
                </a:lnTo>
                <a:lnTo>
                  <a:pt x="2630" y="879"/>
                </a:lnTo>
                <a:lnTo>
                  <a:pt x="2628" y="899"/>
                </a:lnTo>
                <a:lnTo>
                  <a:pt x="2619" y="917"/>
                </a:lnTo>
                <a:lnTo>
                  <a:pt x="2608" y="931"/>
                </a:lnTo>
                <a:lnTo>
                  <a:pt x="2593" y="944"/>
                </a:lnTo>
                <a:lnTo>
                  <a:pt x="2575" y="951"/>
                </a:lnTo>
                <a:lnTo>
                  <a:pt x="2555" y="953"/>
                </a:lnTo>
                <a:lnTo>
                  <a:pt x="2535" y="951"/>
                </a:lnTo>
                <a:lnTo>
                  <a:pt x="2517" y="944"/>
                </a:lnTo>
                <a:lnTo>
                  <a:pt x="2502" y="931"/>
                </a:lnTo>
                <a:lnTo>
                  <a:pt x="2490" y="917"/>
                </a:lnTo>
                <a:lnTo>
                  <a:pt x="2483" y="899"/>
                </a:lnTo>
                <a:lnTo>
                  <a:pt x="2480" y="879"/>
                </a:lnTo>
                <a:lnTo>
                  <a:pt x="2480" y="75"/>
                </a:lnTo>
                <a:lnTo>
                  <a:pt x="2483" y="55"/>
                </a:lnTo>
                <a:lnTo>
                  <a:pt x="2490" y="37"/>
                </a:lnTo>
                <a:lnTo>
                  <a:pt x="2502" y="22"/>
                </a:lnTo>
                <a:lnTo>
                  <a:pt x="2517" y="10"/>
                </a:lnTo>
                <a:lnTo>
                  <a:pt x="2535" y="2"/>
                </a:lnTo>
                <a:lnTo>
                  <a:pt x="2555" y="0"/>
                </a:lnTo>
                <a:close/>
                <a:moveTo>
                  <a:pt x="902" y="0"/>
                </a:moveTo>
                <a:lnTo>
                  <a:pt x="922" y="2"/>
                </a:lnTo>
                <a:lnTo>
                  <a:pt x="939" y="10"/>
                </a:lnTo>
                <a:lnTo>
                  <a:pt x="955" y="22"/>
                </a:lnTo>
                <a:lnTo>
                  <a:pt x="967" y="37"/>
                </a:lnTo>
                <a:lnTo>
                  <a:pt x="974" y="55"/>
                </a:lnTo>
                <a:lnTo>
                  <a:pt x="977" y="75"/>
                </a:lnTo>
                <a:lnTo>
                  <a:pt x="977" y="879"/>
                </a:lnTo>
                <a:lnTo>
                  <a:pt x="974" y="899"/>
                </a:lnTo>
                <a:lnTo>
                  <a:pt x="967" y="917"/>
                </a:lnTo>
                <a:lnTo>
                  <a:pt x="955" y="931"/>
                </a:lnTo>
                <a:lnTo>
                  <a:pt x="939" y="944"/>
                </a:lnTo>
                <a:lnTo>
                  <a:pt x="922" y="951"/>
                </a:lnTo>
                <a:lnTo>
                  <a:pt x="902" y="953"/>
                </a:lnTo>
                <a:lnTo>
                  <a:pt x="882" y="951"/>
                </a:lnTo>
                <a:lnTo>
                  <a:pt x="864" y="944"/>
                </a:lnTo>
                <a:lnTo>
                  <a:pt x="848" y="931"/>
                </a:lnTo>
                <a:lnTo>
                  <a:pt x="837" y="917"/>
                </a:lnTo>
                <a:lnTo>
                  <a:pt x="829" y="899"/>
                </a:lnTo>
                <a:lnTo>
                  <a:pt x="826" y="879"/>
                </a:lnTo>
                <a:lnTo>
                  <a:pt x="826" y="75"/>
                </a:lnTo>
                <a:lnTo>
                  <a:pt x="829" y="55"/>
                </a:lnTo>
                <a:lnTo>
                  <a:pt x="837" y="37"/>
                </a:lnTo>
                <a:lnTo>
                  <a:pt x="848" y="22"/>
                </a:lnTo>
                <a:lnTo>
                  <a:pt x="864" y="10"/>
                </a:lnTo>
                <a:lnTo>
                  <a:pt x="882" y="2"/>
                </a:lnTo>
                <a:lnTo>
                  <a:pt x="902" y="0"/>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chemeClr val="accent1"/>
              </a:solidFill>
              <a:effectLst/>
              <a:uLnTx/>
              <a:uFillTx/>
              <a:latin typeface="Arial" charset="0"/>
              <a:ea typeface="ＭＳ Ｐゴシック" charset="0"/>
              <a:cs typeface="ＭＳ Ｐゴシック"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E59386-E374-834A-B45C-45B638025929}" type="datetimeFigureOut">
              <a:rPr lang="en-US" smtClean="0"/>
              <a:t>8/23/19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
        <p:nvSpPr>
          <p:cNvPr id="6" name="Rectangle 5"/>
          <p:cNvSpPr/>
          <p:nvPr userDrawn="1"/>
        </p:nvSpPr>
        <p:spPr>
          <a:xfrm>
            <a:off x="0" y="0"/>
            <a:ext cx="12192000" cy="6858000"/>
          </a:xfrm>
          <a:prstGeom prst="rect">
            <a:avLst/>
          </a:prstGeom>
          <a:solidFill>
            <a:schemeClr val="accent2"/>
          </a:solidFill>
          <a:ln w="25400" cap="flat" cmpd="sng" algn="ctr">
            <a:noFill/>
            <a:prstDash val="solid"/>
          </a:ln>
          <a:effectLst/>
        </p:spPr>
        <p:txBody>
          <a:bodyPr rtlCol="0" anchor="ctr"/>
          <a:lstStyle/>
          <a:p>
            <a:pPr marL="0" marR="0" lvl="0" indent="0" algn="ctr"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chemeClr val="accent2"/>
              </a:solidFill>
              <a:effectLst/>
              <a:uLnTx/>
              <a:uFillTx/>
              <a:latin typeface="Calibri" panose="020F0502020204030204"/>
              <a:ea typeface=""/>
              <a:cs typeface=""/>
            </a:endParaRPr>
          </a:p>
        </p:txBody>
      </p:sp>
      <p:sp>
        <p:nvSpPr>
          <p:cNvPr id="10" name="Freeform 9"/>
          <p:cNvSpPr>
            <a:spLocks noChangeAspect="1" noEditPoints="1"/>
          </p:cNvSpPr>
          <p:nvPr userDrawn="1"/>
        </p:nvSpPr>
        <p:spPr bwMode="auto">
          <a:xfrm>
            <a:off x="10820400" y="6294834"/>
            <a:ext cx="685800" cy="364332"/>
          </a:xfrm>
          <a:custGeom>
            <a:avLst/>
            <a:gdLst>
              <a:gd name="T0" fmla="*/ 2671 w 3456"/>
              <a:gd name="T1" fmla="*/ 1521 h 1834"/>
              <a:gd name="T2" fmla="*/ 2857 w 3456"/>
              <a:gd name="T3" fmla="*/ 1677 h 1834"/>
              <a:gd name="T4" fmla="*/ 2975 w 3456"/>
              <a:gd name="T5" fmla="*/ 1465 h 1834"/>
              <a:gd name="T6" fmla="*/ 1129 w 3456"/>
              <a:gd name="T7" fmla="*/ 1823 h 1834"/>
              <a:gd name="T8" fmla="*/ 3082 w 3456"/>
              <a:gd name="T9" fmla="*/ 1330 h 1834"/>
              <a:gd name="T10" fmla="*/ 3082 w 3456"/>
              <a:gd name="T11" fmla="*/ 1712 h 1834"/>
              <a:gd name="T12" fmla="*/ 2700 w 3456"/>
              <a:gd name="T13" fmla="*/ 1809 h 1834"/>
              <a:gd name="T14" fmla="*/ 2513 w 3456"/>
              <a:gd name="T15" fmla="*/ 1479 h 1834"/>
              <a:gd name="T16" fmla="*/ 2783 w 3456"/>
              <a:gd name="T17" fmla="*/ 1211 h 1834"/>
              <a:gd name="T18" fmla="*/ 2351 w 3456"/>
              <a:gd name="T19" fmla="*/ 1392 h 1834"/>
              <a:gd name="T20" fmla="*/ 2136 w 3456"/>
              <a:gd name="T21" fmla="*/ 1381 h 1834"/>
              <a:gd name="T22" fmla="*/ 2093 w 3456"/>
              <a:gd name="T23" fmla="*/ 1625 h 1834"/>
              <a:gd name="T24" fmla="*/ 2335 w 3456"/>
              <a:gd name="T25" fmla="*/ 1658 h 1834"/>
              <a:gd name="T26" fmla="*/ 2174 w 3456"/>
              <a:gd name="T27" fmla="*/ 1832 h 1834"/>
              <a:gd name="T28" fmla="*/ 1903 w 3456"/>
              <a:gd name="T29" fmla="*/ 1605 h 1834"/>
              <a:gd name="T30" fmla="*/ 2047 w 3456"/>
              <a:gd name="T31" fmla="*/ 1249 h 1834"/>
              <a:gd name="T32" fmla="*/ 748 w 3456"/>
              <a:gd name="T33" fmla="*/ 1223 h 1834"/>
              <a:gd name="T34" fmla="*/ 642 w 3456"/>
              <a:gd name="T35" fmla="*/ 1359 h 1834"/>
              <a:gd name="T36" fmla="*/ 479 w 3456"/>
              <a:gd name="T37" fmla="*/ 1550 h 1834"/>
              <a:gd name="T38" fmla="*/ 697 w 3456"/>
              <a:gd name="T39" fmla="*/ 1676 h 1834"/>
              <a:gd name="T40" fmla="*/ 692 w 3456"/>
              <a:gd name="T41" fmla="*/ 1830 h 1834"/>
              <a:gd name="T42" fmla="*/ 370 w 3456"/>
              <a:gd name="T43" fmla="*/ 1710 h 1834"/>
              <a:gd name="T44" fmla="*/ 375 w 3456"/>
              <a:gd name="T45" fmla="*/ 1326 h 1834"/>
              <a:gd name="T46" fmla="*/ 1610 w 3456"/>
              <a:gd name="T47" fmla="*/ 1211 h 1834"/>
              <a:gd name="T48" fmla="*/ 1679 w 3456"/>
              <a:gd name="T49" fmla="*/ 1350 h 1834"/>
              <a:gd name="T50" fmla="*/ 1494 w 3456"/>
              <a:gd name="T51" fmla="*/ 1373 h 1834"/>
              <a:gd name="T52" fmla="*/ 1634 w 3456"/>
              <a:gd name="T53" fmla="*/ 1470 h 1834"/>
              <a:gd name="T54" fmla="*/ 1737 w 3456"/>
              <a:gd name="T55" fmla="*/ 1694 h 1834"/>
              <a:gd name="T56" fmla="*/ 1524 w 3456"/>
              <a:gd name="T57" fmla="*/ 1833 h 1834"/>
              <a:gd name="T58" fmla="*/ 1334 w 3456"/>
              <a:gd name="T59" fmla="*/ 1678 h 1834"/>
              <a:gd name="T60" fmla="*/ 1552 w 3456"/>
              <a:gd name="T61" fmla="*/ 1690 h 1834"/>
              <a:gd name="T62" fmla="*/ 1520 w 3456"/>
              <a:gd name="T63" fmla="*/ 1584 h 1834"/>
              <a:gd name="T64" fmla="*/ 1350 w 3456"/>
              <a:gd name="T65" fmla="*/ 1473 h 1834"/>
              <a:gd name="T66" fmla="*/ 1446 w 3456"/>
              <a:gd name="T67" fmla="*/ 1227 h 1834"/>
              <a:gd name="T68" fmla="*/ 3456 w 3456"/>
              <a:gd name="T69" fmla="*/ 569 h 1834"/>
              <a:gd name="T70" fmla="*/ 3328 w 3456"/>
              <a:gd name="T71" fmla="*/ 780 h 1834"/>
              <a:gd name="T72" fmla="*/ 3381 w 3456"/>
              <a:gd name="T73" fmla="*/ 493 h 1834"/>
              <a:gd name="T74" fmla="*/ 1793 w 3456"/>
              <a:gd name="T75" fmla="*/ 766 h 1834"/>
              <a:gd name="T76" fmla="*/ 1653 w 3456"/>
              <a:gd name="T77" fmla="*/ 727 h 1834"/>
              <a:gd name="T78" fmla="*/ 113 w 3456"/>
              <a:gd name="T79" fmla="*/ 503 h 1834"/>
              <a:gd name="T80" fmla="*/ 95 w 3456"/>
              <a:gd name="T81" fmla="*/ 801 h 1834"/>
              <a:gd name="T82" fmla="*/ 10 w 3456"/>
              <a:gd name="T83" fmla="*/ 531 h 1834"/>
              <a:gd name="T84" fmla="*/ 3040 w 3456"/>
              <a:gd name="T85" fmla="*/ 340 h 1834"/>
              <a:gd name="T86" fmla="*/ 2929 w 3456"/>
              <a:gd name="T87" fmla="*/ 793 h 1834"/>
              <a:gd name="T88" fmla="*/ 2947 w 3456"/>
              <a:gd name="T89" fmla="*/ 287 h 1834"/>
              <a:gd name="T90" fmla="*/ 2214 w 3456"/>
              <a:gd name="T91" fmla="*/ 748 h 1834"/>
              <a:gd name="T92" fmla="*/ 2069 w 3456"/>
              <a:gd name="T93" fmla="*/ 748 h 1834"/>
              <a:gd name="T94" fmla="*/ 1335 w 3456"/>
              <a:gd name="T95" fmla="*/ 287 h 1834"/>
              <a:gd name="T96" fmla="*/ 1353 w 3456"/>
              <a:gd name="T97" fmla="*/ 793 h 1834"/>
              <a:gd name="T98" fmla="*/ 1242 w 3456"/>
              <a:gd name="T99" fmla="*/ 340 h 1834"/>
              <a:gd name="T100" fmla="*/ 553 w 3456"/>
              <a:gd name="T101" fmla="*/ 322 h 1834"/>
              <a:gd name="T102" fmla="*/ 468 w 3456"/>
              <a:gd name="T103" fmla="*/ 801 h 1834"/>
              <a:gd name="T104" fmla="*/ 450 w 3456"/>
              <a:gd name="T105" fmla="*/ 295 h 1834"/>
              <a:gd name="T106" fmla="*/ 2630 w 3456"/>
              <a:gd name="T107" fmla="*/ 879 h 1834"/>
              <a:gd name="T108" fmla="*/ 2490 w 3456"/>
              <a:gd name="T109" fmla="*/ 917 h 1834"/>
              <a:gd name="T110" fmla="*/ 902 w 3456"/>
              <a:gd name="T111" fmla="*/ 0 h 1834"/>
              <a:gd name="T112" fmla="*/ 955 w 3456"/>
              <a:gd name="T113" fmla="*/ 931 h 1834"/>
              <a:gd name="T114" fmla="*/ 826 w 3456"/>
              <a:gd name="T115" fmla="*/ 75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56" h="1834">
                <a:moveTo>
                  <a:pt x="2828" y="1362"/>
                </a:moveTo>
                <a:lnTo>
                  <a:pt x="2798" y="1364"/>
                </a:lnTo>
                <a:lnTo>
                  <a:pt x="2771" y="1371"/>
                </a:lnTo>
                <a:lnTo>
                  <a:pt x="2747" y="1384"/>
                </a:lnTo>
                <a:lnTo>
                  <a:pt x="2725" y="1400"/>
                </a:lnTo>
                <a:lnTo>
                  <a:pt x="2706" y="1419"/>
                </a:lnTo>
                <a:lnTo>
                  <a:pt x="2691" y="1441"/>
                </a:lnTo>
                <a:lnTo>
                  <a:pt x="2680" y="1465"/>
                </a:lnTo>
                <a:lnTo>
                  <a:pt x="2674" y="1492"/>
                </a:lnTo>
                <a:lnTo>
                  <a:pt x="2671" y="1521"/>
                </a:lnTo>
                <a:lnTo>
                  <a:pt x="2674" y="1549"/>
                </a:lnTo>
                <a:lnTo>
                  <a:pt x="2680" y="1577"/>
                </a:lnTo>
                <a:lnTo>
                  <a:pt x="2691" y="1601"/>
                </a:lnTo>
                <a:lnTo>
                  <a:pt x="2706" y="1623"/>
                </a:lnTo>
                <a:lnTo>
                  <a:pt x="2725" y="1642"/>
                </a:lnTo>
                <a:lnTo>
                  <a:pt x="2747" y="1658"/>
                </a:lnTo>
                <a:lnTo>
                  <a:pt x="2771" y="1669"/>
                </a:lnTo>
                <a:lnTo>
                  <a:pt x="2798" y="1677"/>
                </a:lnTo>
                <a:lnTo>
                  <a:pt x="2828" y="1680"/>
                </a:lnTo>
                <a:lnTo>
                  <a:pt x="2857" y="1677"/>
                </a:lnTo>
                <a:lnTo>
                  <a:pt x="2883" y="1669"/>
                </a:lnTo>
                <a:lnTo>
                  <a:pt x="2908" y="1658"/>
                </a:lnTo>
                <a:lnTo>
                  <a:pt x="2930" y="1642"/>
                </a:lnTo>
                <a:lnTo>
                  <a:pt x="2948" y="1623"/>
                </a:lnTo>
                <a:lnTo>
                  <a:pt x="2964" y="1601"/>
                </a:lnTo>
                <a:lnTo>
                  <a:pt x="2975" y="1577"/>
                </a:lnTo>
                <a:lnTo>
                  <a:pt x="2982" y="1549"/>
                </a:lnTo>
                <a:lnTo>
                  <a:pt x="2985" y="1521"/>
                </a:lnTo>
                <a:lnTo>
                  <a:pt x="2982" y="1492"/>
                </a:lnTo>
                <a:lnTo>
                  <a:pt x="2975" y="1465"/>
                </a:lnTo>
                <a:lnTo>
                  <a:pt x="2964" y="1441"/>
                </a:lnTo>
                <a:lnTo>
                  <a:pt x="2948" y="1419"/>
                </a:lnTo>
                <a:lnTo>
                  <a:pt x="2930" y="1400"/>
                </a:lnTo>
                <a:lnTo>
                  <a:pt x="2908" y="1384"/>
                </a:lnTo>
                <a:lnTo>
                  <a:pt x="2883" y="1371"/>
                </a:lnTo>
                <a:lnTo>
                  <a:pt x="2857" y="1364"/>
                </a:lnTo>
                <a:lnTo>
                  <a:pt x="2828" y="1362"/>
                </a:lnTo>
                <a:close/>
                <a:moveTo>
                  <a:pt x="977" y="1218"/>
                </a:moveTo>
                <a:lnTo>
                  <a:pt x="1129" y="1218"/>
                </a:lnTo>
                <a:lnTo>
                  <a:pt x="1129" y="1823"/>
                </a:lnTo>
                <a:lnTo>
                  <a:pt x="977" y="1823"/>
                </a:lnTo>
                <a:lnTo>
                  <a:pt x="977" y="1218"/>
                </a:lnTo>
                <a:close/>
                <a:moveTo>
                  <a:pt x="2828" y="1208"/>
                </a:moveTo>
                <a:lnTo>
                  <a:pt x="2873" y="1211"/>
                </a:lnTo>
                <a:lnTo>
                  <a:pt x="2916" y="1219"/>
                </a:lnTo>
                <a:lnTo>
                  <a:pt x="2955" y="1232"/>
                </a:lnTo>
                <a:lnTo>
                  <a:pt x="2992" y="1251"/>
                </a:lnTo>
                <a:lnTo>
                  <a:pt x="3026" y="1273"/>
                </a:lnTo>
                <a:lnTo>
                  <a:pt x="3056" y="1299"/>
                </a:lnTo>
                <a:lnTo>
                  <a:pt x="3082" y="1330"/>
                </a:lnTo>
                <a:lnTo>
                  <a:pt x="3104" y="1363"/>
                </a:lnTo>
                <a:lnTo>
                  <a:pt x="3121" y="1398"/>
                </a:lnTo>
                <a:lnTo>
                  <a:pt x="3134" y="1437"/>
                </a:lnTo>
                <a:lnTo>
                  <a:pt x="3142" y="1479"/>
                </a:lnTo>
                <a:lnTo>
                  <a:pt x="3145" y="1521"/>
                </a:lnTo>
                <a:lnTo>
                  <a:pt x="3142" y="1563"/>
                </a:lnTo>
                <a:lnTo>
                  <a:pt x="3134" y="1604"/>
                </a:lnTo>
                <a:lnTo>
                  <a:pt x="3121" y="1642"/>
                </a:lnTo>
                <a:lnTo>
                  <a:pt x="3104" y="1679"/>
                </a:lnTo>
                <a:lnTo>
                  <a:pt x="3082" y="1712"/>
                </a:lnTo>
                <a:lnTo>
                  <a:pt x="3056" y="1742"/>
                </a:lnTo>
                <a:lnTo>
                  <a:pt x="3026" y="1769"/>
                </a:lnTo>
                <a:lnTo>
                  <a:pt x="2992" y="1791"/>
                </a:lnTo>
                <a:lnTo>
                  <a:pt x="2955" y="1809"/>
                </a:lnTo>
                <a:lnTo>
                  <a:pt x="2916" y="1822"/>
                </a:lnTo>
                <a:lnTo>
                  <a:pt x="2873" y="1831"/>
                </a:lnTo>
                <a:lnTo>
                  <a:pt x="2828" y="1834"/>
                </a:lnTo>
                <a:lnTo>
                  <a:pt x="2783" y="1831"/>
                </a:lnTo>
                <a:lnTo>
                  <a:pt x="2740" y="1822"/>
                </a:lnTo>
                <a:lnTo>
                  <a:pt x="2700" y="1809"/>
                </a:lnTo>
                <a:lnTo>
                  <a:pt x="2663" y="1791"/>
                </a:lnTo>
                <a:lnTo>
                  <a:pt x="2630" y="1769"/>
                </a:lnTo>
                <a:lnTo>
                  <a:pt x="2599" y="1742"/>
                </a:lnTo>
                <a:lnTo>
                  <a:pt x="2573" y="1712"/>
                </a:lnTo>
                <a:lnTo>
                  <a:pt x="2551" y="1679"/>
                </a:lnTo>
                <a:lnTo>
                  <a:pt x="2534" y="1642"/>
                </a:lnTo>
                <a:lnTo>
                  <a:pt x="2521" y="1604"/>
                </a:lnTo>
                <a:lnTo>
                  <a:pt x="2513" y="1563"/>
                </a:lnTo>
                <a:lnTo>
                  <a:pt x="2510" y="1521"/>
                </a:lnTo>
                <a:lnTo>
                  <a:pt x="2513" y="1479"/>
                </a:lnTo>
                <a:lnTo>
                  <a:pt x="2521" y="1437"/>
                </a:lnTo>
                <a:lnTo>
                  <a:pt x="2534" y="1398"/>
                </a:lnTo>
                <a:lnTo>
                  <a:pt x="2551" y="1363"/>
                </a:lnTo>
                <a:lnTo>
                  <a:pt x="2573" y="1330"/>
                </a:lnTo>
                <a:lnTo>
                  <a:pt x="2599" y="1299"/>
                </a:lnTo>
                <a:lnTo>
                  <a:pt x="2630" y="1273"/>
                </a:lnTo>
                <a:lnTo>
                  <a:pt x="2663" y="1251"/>
                </a:lnTo>
                <a:lnTo>
                  <a:pt x="2700" y="1232"/>
                </a:lnTo>
                <a:lnTo>
                  <a:pt x="2740" y="1219"/>
                </a:lnTo>
                <a:lnTo>
                  <a:pt x="2783" y="1211"/>
                </a:lnTo>
                <a:lnTo>
                  <a:pt x="2828" y="1208"/>
                </a:lnTo>
                <a:close/>
                <a:moveTo>
                  <a:pt x="2213" y="1208"/>
                </a:moveTo>
                <a:lnTo>
                  <a:pt x="2242" y="1209"/>
                </a:lnTo>
                <a:lnTo>
                  <a:pt x="2268" y="1211"/>
                </a:lnTo>
                <a:lnTo>
                  <a:pt x="2292" y="1215"/>
                </a:lnTo>
                <a:lnTo>
                  <a:pt x="2312" y="1219"/>
                </a:lnTo>
                <a:lnTo>
                  <a:pt x="2329" y="1223"/>
                </a:lnTo>
                <a:lnTo>
                  <a:pt x="2343" y="1227"/>
                </a:lnTo>
                <a:lnTo>
                  <a:pt x="2351" y="1230"/>
                </a:lnTo>
                <a:lnTo>
                  <a:pt x="2351" y="1392"/>
                </a:lnTo>
                <a:lnTo>
                  <a:pt x="2346" y="1389"/>
                </a:lnTo>
                <a:lnTo>
                  <a:pt x="2335" y="1384"/>
                </a:lnTo>
                <a:lnTo>
                  <a:pt x="2321" y="1377"/>
                </a:lnTo>
                <a:lnTo>
                  <a:pt x="2302" y="1371"/>
                </a:lnTo>
                <a:lnTo>
                  <a:pt x="2279" y="1365"/>
                </a:lnTo>
                <a:lnTo>
                  <a:pt x="2253" y="1360"/>
                </a:lnTo>
                <a:lnTo>
                  <a:pt x="2223" y="1359"/>
                </a:lnTo>
                <a:lnTo>
                  <a:pt x="2192" y="1362"/>
                </a:lnTo>
                <a:lnTo>
                  <a:pt x="2163" y="1369"/>
                </a:lnTo>
                <a:lnTo>
                  <a:pt x="2136" y="1381"/>
                </a:lnTo>
                <a:lnTo>
                  <a:pt x="2113" y="1396"/>
                </a:lnTo>
                <a:lnTo>
                  <a:pt x="2095" y="1415"/>
                </a:lnTo>
                <a:lnTo>
                  <a:pt x="2079" y="1437"/>
                </a:lnTo>
                <a:lnTo>
                  <a:pt x="2067" y="1463"/>
                </a:lnTo>
                <a:lnTo>
                  <a:pt x="2060" y="1490"/>
                </a:lnTo>
                <a:lnTo>
                  <a:pt x="2058" y="1521"/>
                </a:lnTo>
                <a:lnTo>
                  <a:pt x="2060" y="1550"/>
                </a:lnTo>
                <a:lnTo>
                  <a:pt x="2066" y="1578"/>
                </a:lnTo>
                <a:lnTo>
                  <a:pt x="2078" y="1602"/>
                </a:lnTo>
                <a:lnTo>
                  <a:pt x="2093" y="1625"/>
                </a:lnTo>
                <a:lnTo>
                  <a:pt x="2112" y="1644"/>
                </a:lnTo>
                <a:lnTo>
                  <a:pt x="2135" y="1660"/>
                </a:lnTo>
                <a:lnTo>
                  <a:pt x="2162" y="1672"/>
                </a:lnTo>
                <a:lnTo>
                  <a:pt x="2191" y="1679"/>
                </a:lnTo>
                <a:lnTo>
                  <a:pt x="2223" y="1682"/>
                </a:lnTo>
                <a:lnTo>
                  <a:pt x="2253" y="1680"/>
                </a:lnTo>
                <a:lnTo>
                  <a:pt x="2279" y="1676"/>
                </a:lnTo>
                <a:lnTo>
                  <a:pt x="2301" y="1671"/>
                </a:lnTo>
                <a:lnTo>
                  <a:pt x="2321" y="1664"/>
                </a:lnTo>
                <a:lnTo>
                  <a:pt x="2335" y="1658"/>
                </a:lnTo>
                <a:lnTo>
                  <a:pt x="2346" y="1653"/>
                </a:lnTo>
                <a:lnTo>
                  <a:pt x="2351" y="1649"/>
                </a:lnTo>
                <a:lnTo>
                  <a:pt x="2351" y="1812"/>
                </a:lnTo>
                <a:lnTo>
                  <a:pt x="2339" y="1816"/>
                </a:lnTo>
                <a:lnTo>
                  <a:pt x="2322" y="1820"/>
                </a:lnTo>
                <a:lnTo>
                  <a:pt x="2300" y="1826"/>
                </a:lnTo>
                <a:lnTo>
                  <a:pt x="2275" y="1830"/>
                </a:lnTo>
                <a:lnTo>
                  <a:pt x="2245" y="1833"/>
                </a:lnTo>
                <a:lnTo>
                  <a:pt x="2213" y="1834"/>
                </a:lnTo>
                <a:lnTo>
                  <a:pt x="2174" y="1832"/>
                </a:lnTo>
                <a:lnTo>
                  <a:pt x="2136" y="1826"/>
                </a:lnTo>
                <a:lnTo>
                  <a:pt x="2100" y="1815"/>
                </a:lnTo>
                <a:lnTo>
                  <a:pt x="2065" y="1801"/>
                </a:lnTo>
                <a:lnTo>
                  <a:pt x="2033" y="1783"/>
                </a:lnTo>
                <a:lnTo>
                  <a:pt x="2002" y="1762"/>
                </a:lnTo>
                <a:lnTo>
                  <a:pt x="1975" y="1737"/>
                </a:lnTo>
                <a:lnTo>
                  <a:pt x="1952" y="1710"/>
                </a:lnTo>
                <a:lnTo>
                  <a:pt x="1931" y="1678"/>
                </a:lnTo>
                <a:lnTo>
                  <a:pt x="1915" y="1643"/>
                </a:lnTo>
                <a:lnTo>
                  <a:pt x="1903" y="1605"/>
                </a:lnTo>
                <a:lnTo>
                  <a:pt x="1896" y="1564"/>
                </a:lnTo>
                <a:lnTo>
                  <a:pt x="1892" y="1521"/>
                </a:lnTo>
                <a:lnTo>
                  <a:pt x="1896" y="1477"/>
                </a:lnTo>
                <a:lnTo>
                  <a:pt x="1904" y="1434"/>
                </a:lnTo>
                <a:lnTo>
                  <a:pt x="1917" y="1395"/>
                </a:lnTo>
                <a:lnTo>
                  <a:pt x="1934" y="1359"/>
                </a:lnTo>
                <a:lnTo>
                  <a:pt x="1957" y="1326"/>
                </a:lnTo>
                <a:lnTo>
                  <a:pt x="1984" y="1296"/>
                </a:lnTo>
                <a:lnTo>
                  <a:pt x="2014" y="1271"/>
                </a:lnTo>
                <a:lnTo>
                  <a:pt x="2047" y="1249"/>
                </a:lnTo>
                <a:lnTo>
                  <a:pt x="2085" y="1231"/>
                </a:lnTo>
                <a:lnTo>
                  <a:pt x="2125" y="1218"/>
                </a:lnTo>
                <a:lnTo>
                  <a:pt x="2168" y="1211"/>
                </a:lnTo>
                <a:lnTo>
                  <a:pt x="2213" y="1208"/>
                </a:lnTo>
                <a:close/>
                <a:moveTo>
                  <a:pt x="630" y="1208"/>
                </a:moveTo>
                <a:lnTo>
                  <a:pt x="660" y="1209"/>
                </a:lnTo>
                <a:lnTo>
                  <a:pt x="687" y="1211"/>
                </a:lnTo>
                <a:lnTo>
                  <a:pt x="711" y="1215"/>
                </a:lnTo>
                <a:lnTo>
                  <a:pt x="731" y="1219"/>
                </a:lnTo>
                <a:lnTo>
                  <a:pt x="748" y="1223"/>
                </a:lnTo>
                <a:lnTo>
                  <a:pt x="760" y="1227"/>
                </a:lnTo>
                <a:lnTo>
                  <a:pt x="769" y="1230"/>
                </a:lnTo>
                <a:lnTo>
                  <a:pt x="769" y="1392"/>
                </a:lnTo>
                <a:lnTo>
                  <a:pt x="763" y="1389"/>
                </a:lnTo>
                <a:lnTo>
                  <a:pt x="754" y="1384"/>
                </a:lnTo>
                <a:lnTo>
                  <a:pt x="739" y="1377"/>
                </a:lnTo>
                <a:lnTo>
                  <a:pt x="721" y="1371"/>
                </a:lnTo>
                <a:lnTo>
                  <a:pt x="697" y="1365"/>
                </a:lnTo>
                <a:lnTo>
                  <a:pt x="671" y="1360"/>
                </a:lnTo>
                <a:lnTo>
                  <a:pt x="642" y="1359"/>
                </a:lnTo>
                <a:lnTo>
                  <a:pt x="611" y="1362"/>
                </a:lnTo>
                <a:lnTo>
                  <a:pt x="581" y="1369"/>
                </a:lnTo>
                <a:lnTo>
                  <a:pt x="555" y="1381"/>
                </a:lnTo>
                <a:lnTo>
                  <a:pt x="532" y="1396"/>
                </a:lnTo>
                <a:lnTo>
                  <a:pt x="513" y="1415"/>
                </a:lnTo>
                <a:lnTo>
                  <a:pt x="497" y="1437"/>
                </a:lnTo>
                <a:lnTo>
                  <a:pt x="485" y="1463"/>
                </a:lnTo>
                <a:lnTo>
                  <a:pt x="479" y="1490"/>
                </a:lnTo>
                <a:lnTo>
                  <a:pt x="475" y="1521"/>
                </a:lnTo>
                <a:lnTo>
                  <a:pt x="479" y="1550"/>
                </a:lnTo>
                <a:lnTo>
                  <a:pt x="485" y="1578"/>
                </a:lnTo>
                <a:lnTo>
                  <a:pt x="496" y="1602"/>
                </a:lnTo>
                <a:lnTo>
                  <a:pt x="512" y="1625"/>
                </a:lnTo>
                <a:lnTo>
                  <a:pt x="531" y="1644"/>
                </a:lnTo>
                <a:lnTo>
                  <a:pt x="554" y="1660"/>
                </a:lnTo>
                <a:lnTo>
                  <a:pt x="580" y="1672"/>
                </a:lnTo>
                <a:lnTo>
                  <a:pt x="610" y="1679"/>
                </a:lnTo>
                <a:lnTo>
                  <a:pt x="642" y="1682"/>
                </a:lnTo>
                <a:lnTo>
                  <a:pt x="671" y="1680"/>
                </a:lnTo>
                <a:lnTo>
                  <a:pt x="697" y="1676"/>
                </a:lnTo>
                <a:lnTo>
                  <a:pt x="719" y="1671"/>
                </a:lnTo>
                <a:lnTo>
                  <a:pt x="738" y="1664"/>
                </a:lnTo>
                <a:lnTo>
                  <a:pt x="753" y="1658"/>
                </a:lnTo>
                <a:lnTo>
                  <a:pt x="763" y="1653"/>
                </a:lnTo>
                <a:lnTo>
                  <a:pt x="769" y="1649"/>
                </a:lnTo>
                <a:lnTo>
                  <a:pt x="769" y="1812"/>
                </a:lnTo>
                <a:lnTo>
                  <a:pt x="757" y="1816"/>
                </a:lnTo>
                <a:lnTo>
                  <a:pt x="740" y="1820"/>
                </a:lnTo>
                <a:lnTo>
                  <a:pt x="718" y="1826"/>
                </a:lnTo>
                <a:lnTo>
                  <a:pt x="692" y="1830"/>
                </a:lnTo>
                <a:lnTo>
                  <a:pt x="663" y="1833"/>
                </a:lnTo>
                <a:lnTo>
                  <a:pt x="630" y="1834"/>
                </a:lnTo>
                <a:lnTo>
                  <a:pt x="592" y="1832"/>
                </a:lnTo>
                <a:lnTo>
                  <a:pt x="554" y="1826"/>
                </a:lnTo>
                <a:lnTo>
                  <a:pt x="518" y="1815"/>
                </a:lnTo>
                <a:lnTo>
                  <a:pt x="484" y="1801"/>
                </a:lnTo>
                <a:lnTo>
                  <a:pt x="451" y="1783"/>
                </a:lnTo>
                <a:lnTo>
                  <a:pt x="421" y="1762"/>
                </a:lnTo>
                <a:lnTo>
                  <a:pt x="394" y="1737"/>
                </a:lnTo>
                <a:lnTo>
                  <a:pt x="370" y="1710"/>
                </a:lnTo>
                <a:lnTo>
                  <a:pt x="350" y="1678"/>
                </a:lnTo>
                <a:lnTo>
                  <a:pt x="333" y="1643"/>
                </a:lnTo>
                <a:lnTo>
                  <a:pt x="322" y="1605"/>
                </a:lnTo>
                <a:lnTo>
                  <a:pt x="314" y="1564"/>
                </a:lnTo>
                <a:lnTo>
                  <a:pt x="311" y="1521"/>
                </a:lnTo>
                <a:lnTo>
                  <a:pt x="314" y="1477"/>
                </a:lnTo>
                <a:lnTo>
                  <a:pt x="323" y="1434"/>
                </a:lnTo>
                <a:lnTo>
                  <a:pt x="335" y="1395"/>
                </a:lnTo>
                <a:lnTo>
                  <a:pt x="353" y="1359"/>
                </a:lnTo>
                <a:lnTo>
                  <a:pt x="375" y="1326"/>
                </a:lnTo>
                <a:lnTo>
                  <a:pt x="402" y="1296"/>
                </a:lnTo>
                <a:lnTo>
                  <a:pt x="433" y="1271"/>
                </a:lnTo>
                <a:lnTo>
                  <a:pt x="466" y="1249"/>
                </a:lnTo>
                <a:lnTo>
                  <a:pt x="503" y="1231"/>
                </a:lnTo>
                <a:lnTo>
                  <a:pt x="544" y="1218"/>
                </a:lnTo>
                <a:lnTo>
                  <a:pt x="585" y="1211"/>
                </a:lnTo>
                <a:lnTo>
                  <a:pt x="630" y="1208"/>
                </a:lnTo>
                <a:close/>
                <a:moveTo>
                  <a:pt x="1556" y="1208"/>
                </a:moveTo>
                <a:lnTo>
                  <a:pt x="1583" y="1209"/>
                </a:lnTo>
                <a:lnTo>
                  <a:pt x="1610" y="1211"/>
                </a:lnTo>
                <a:lnTo>
                  <a:pt x="1634" y="1213"/>
                </a:lnTo>
                <a:lnTo>
                  <a:pt x="1656" y="1217"/>
                </a:lnTo>
                <a:lnTo>
                  <a:pt x="1675" y="1220"/>
                </a:lnTo>
                <a:lnTo>
                  <a:pt x="1689" y="1223"/>
                </a:lnTo>
                <a:lnTo>
                  <a:pt x="1699" y="1226"/>
                </a:lnTo>
                <a:lnTo>
                  <a:pt x="1704" y="1227"/>
                </a:lnTo>
                <a:lnTo>
                  <a:pt x="1704" y="1356"/>
                </a:lnTo>
                <a:lnTo>
                  <a:pt x="1700" y="1355"/>
                </a:lnTo>
                <a:lnTo>
                  <a:pt x="1691" y="1353"/>
                </a:lnTo>
                <a:lnTo>
                  <a:pt x="1679" y="1350"/>
                </a:lnTo>
                <a:lnTo>
                  <a:pt x="1663" y="1347"/>
                </a:lnTo>
                <a:lnTo>
                  <a:pt x="1645" y="1343"/>
                </a:lnTo>
                <a:lnTo>
                  <a:pt x="1625" y="1340"/>
                </a:lnTo>
                <a:lnTo>
                  <a:pt x="1605" y="1338"/>
                </a:lnTo>
                <a:lnTo>
                  <a:pt x="1586" y="1337"/>
                </a:lnTo>
                <a:lnTo>
                  <a:pt x="1557" y="1339"/>
                </a:lnTo>
                <a:lnTo>
                  <a:pt x="1534" y="1344"/>
                </a:lnTo>
                <a:lnTo>
                  <a:pt x="1515" y="1351"/>
                </a:lnTo>
                <a:lnTo>
                  <a:pt x="1502" y="1362"/>
                </a:lnTo>
                <a:lnTo>
                  <a:pt x="1494" y="1373"/>
                </a:lnTo>
                <a:lnTo>
                  <a:pt x="1491" y="1387"/>
                </a:lnTo>
                <a:lnTo>
                  <a:pt x="1494" y="1402"/>
                </a:lnTo>
                <a:lnTo>
                  <a:pt x="1501" y="1413"/>
                </a:lnTo>
                <a:lnTo>
                  <a:pt x="1511" y="1423"/>
                </a:lnTo>
                <a:lnTo>
                  <a:pt x="1523" y="1430"/>
                </a:lnTo>
                <a:lnTo>
                  <a:pt x="1536" y="1436"/>
                </a:lnTo>
                <a:lnTo>
                  <a:pt x="1549" y="1441"/>
                </a:lnTo>
                <a:lnTo>
                  <a:pt x="1560" y="1445"/>
                </a:lnTo>
                <a:lnTo>
                  <a:pt x="1602" y="1458"/>
                </a:lnTo>
                <a:lnTo>
                  <a:pt x="1634" y="1470"/>
                </a:lnTo>
                <a:lnTo>
                  <a:pt x="1661" y="1484"/>
                </a:lnTo>
                <a:lnTo>
                  <a:pt x="1684" y="1501"/>
                </a:lnTo>
                <a:lnTo>
                  <a:pt x="1703" y="1519"/>
                </a:lnTo>
                <a:lnTo>
                  <a:pt x="1719" y="1539"/>
                </a:lnTo>
                <a:lnTo>
                  <a:pt x="1731" y="1560"/>
                </a:lnTo>
                <a:lnTo>
                  <a:pt x="1740" y="1583"/>
                </a:lnTo>
                <a:lnTo>
                  <a:pt x="1745" y="1606"/>
                </a:lnTo>
                <a:lnTo>
                  <a:pt x="1746" y="1630"/>
                </a:lnTo>
                <a:lnTo>
                  <a:pt x="1744" y="1664"/>
                </a:lnTo>
                <a:lnTo>
                  <a:pt x="1737" y="1694"/>
                </a:lnTo>
                <a:lnTo>
                  <a:pt x="1727" y="1720"/>
                </a:lnTo>
                <a:lnTo>
                  <a:pt x="1712" y="1744"/>
                </a:lnTo>
                <a:lnTo>
                  <a:pt x="1696" y="1764"/>
                </a:lnTo>
                <a:lnTo>
                  <a:pt x="1676" y="1781"/>
                </a:lnTo>
                <a:lnTo>
                  <a:pt x="1654" y="1796"/>
                </a:lnTo>
                <a:lnTo>
                  <a:pt x="1630" y="1809"/>
                </a:lnTo>
                <a:lnTo>
                  <a:pt x="1604" y="1818"/>
                </a:lnTo>
                <a:lnTo>
                  <a:pt x="1578" y="1826"/>
                </a:lnTo>
                <a:lnTo>
                  <a:pt x="1551" y="1830"/>
                </a:lnTo>
                <a:lnTo>
                  <a:pt x="1524" y="1833"/>
                </a:lnTo>
                <a:lnTo>
                  <a:pt x="1498" y="1834"/>
                </a:lnTo>
                <a:lnTo>
                  <a:pt x="1467" y="1833"/>
                </a:lnTo>
                <a:lnTo>
                  <a:pt x="1439" y="1832"/>
                </a:lnTo>
                <a:lnTo>
                  <a:pt x="1412" y="1829"/>
                </a:lnTo>
                <a:lnTo>
                  <a:pt x="1388" y="1827"/>
                </a:lnTo>
                <a:lnTo>
                  <a:pt x="1368" y="1823"/>
                </a:lnTo>
                <a:lnTo>
                  <a:pt x="1351" y="1820"/>
                </a:lnTo>
                <a:lnTo>
                  <a:pt x="1339" y="1818"/>
                </a:lnTo>
                <a:lnTo>
                  <a:pt x="1334" y="1817"/>
                </a:lnTo>
                <a:lnTo>
                  <a:pt x="1334" y="1678"/>
                </a:lnTo>
                <a:lnTo>
                  <a:pt x="1343" y="1680"/>
                </a:lnTo>
                <a:lnTo>
                  <a:pt x="1356" y="1684"/>
                </a:lnTo>
                <a:lnTo>
                  <a:pt x="1375" y="1688"/>
                </a:lnTo>
                <a:lnTo>
                  <a:pt x="1397" y="1693"/>
                </a:lnTo>
                <a:lnTo>
                  <a:pt x="1422" y="1697"/>
                </a:lnTo>
                <a:lnTo>
                  <a:pt x="1448" y="1700"/>
                </a:lnTo>
                <a:lnTo>
                  <a:pt x="1477" y="1701"/>
                </a:lnTo>
                <a:lnTo>
                  <a:pt x="1507" y="1699"/>
                </a:lnTo>
                <a:lnTo>
                  <a:pt x="1531" y="1696"/>
                </a:lnTo>
                <a:lnTo>
                  <a:pt x="1552" y="1690"/>
                </a:lnTo>
                <a:lnTo>
                  <a:pt x="1568" y="1681"/>
                </a:lnTo>
                <a:lnTo>
                  <a:pt x="1578" y="1671"/>
                </a:lnTo>
                <a:lnTo>
                  <a:pt x="1585" y="1658"/>
                </a:lnTo>
                <a:lnTo>
                  <a:pt x="1587" y="1644"/>
                </a:lnTo>
                <a:lnTo>
                  <a:pt x="1585" y="1629"/>
                </a:lnTo>
                <a:lnTo>
                  <a:pt x="1578" y="1618"/>
                </a:lnTo>
                <a:lnTo>
                  <a:pt x="1567" y="1607"/>
                </a:lnTo>
                <a:lnTo>
                  <a:pt x="1553" y="1598"/>
                </a:lnTo>
                <a:lnTo>
                  <a:pt x="1537" y="1590"/>
                </a:lnTo>
                <a:lnTo>
                  <a:pt x="1520" y="1584"/>
                </a:lnTo>
                <a:lnTo>
                  <a:pt x="1509" y="1581"/>
                </a:lnTo>
                <a:lnTo>
                  <a:pt x="1498" y="1577"/>
                </a:lnTo>
                <a:lnTo>
                  <a:pt x="1487" y="1574"/>
                </a:lnTo>
                <a:lnTo>
                  <a:pt x="1462" y="1565"/>
                </a:lnTo>
                <a:lnTo>
                  <a:pt x="1439" y="1555"/>
                </a:lnTo>
                <a:lnTo>
                  <a:pt x="1416" y="1542"/>
                </a:lnTo>
                <a:lnTo>
                  <a:pt x="1396" y="1528"/>
                </a:lnTo>
                <a:lnTo>
                  <a:pt x="1378" y="1512"/>
                </a:lnTo>
                <a:lnTo>
                  <a:pt x="1363" y="1494"/>
                </a:lnTo>
                <a:lnTo>
                  <a:pt x="1350" y="1473"/>
                </a:lnTo>
                <a:lnTo>
                  <a:pt x="1341" y="1451"/>
                </a:lnTo>
                <a:lnTo>
                  <a:pt x="1334" y="1425"/>
                </a:lnTo>
                <a:lnTo>
                  <a:pt x="1332" y="1396"/>
                </a:lnTo>
                <a:lnTo>
                  <a:pt x="1334" y="1364"/>
                </a:lnTo>
                <a:lnTo>
                  <a:pt x="1342" y="1333"/>
                </a:lnTo>
                <a:lnTo>
                  <a:pt x="1354" y="1306"/>
                </a:lnTo>
                <a:lnTo>
                  <a:pt x="1371" y="1281"/>
                </a:lnTo>
                <a:lnTo>
                  <a:pt x="1392" y="1259"/>
                </a:lnTo>
                <a:lnTo>
                  <a:pt x="1417" y="1241"/>
                </a:lnTo>
                <a:lnTo>
                  <a:pt x="1446" y="1227"/>
                </a:lnTo>
                <a:lnTo>
                  <a:pt x="1479" y="1216"/>
                </a:lnTo>
                <a:lnTo>
                  <a:pt x="1515" y="1210"/>
                </a:lnTo>
                <a:lnTo>
                  <a:pt x="1556" y="1208"/>
                </a:lnTo>
                <a:close/>
                <a:moveTo>
                  <a:pt x="3381" y="493"/>
                </a:moveTo>
                <a:lnTo>
                  <a:pt x="3400" y="496"/>
                </a:lnTo>
                <a:lnTo>
                  <a:pt x="3418" y="503"/>
                </a:lnTo>
                <a:lnTo>
                  <a:pt x="3434" y="515"/>
                </a:lnTo>
                <a:lnTo>
                  <a:pt x="3446" y="531"/>
                </a:lnTo>
                <a:lnTo>
                  <a:pt x="3453" y="548"/>
                </a:lnTo>
                <a:lnTo>
                  <a:pt x="3456" y="569"/>
                </a:lnTo>
                <a:lnTo>
                  <a:pt x="3456" y="727"/>
                </a:lnTo>
                <a:lnTo>
                  <a:pt x="3453" y="748"/>
                </a:lnTo>
                <a:lnTo>
                  <a:pt x="3446" y="766"/>
                </a:lnTo>
                <a:lnTo>
                  <a:pt x="3434" y="780"/>
                </a:lnTo>
                <a:lnTo>
                  <a:pt x="3418" y="793"/>
                </a:lnTo>
                <a:lnTo>
                  <a:pt x="3400" y="801"/>
                </a:lnTo>
                <a:lnTo>
                  <a:pt x="3381" y="803"/>
                </a:lnTo>
                <a:lnTo>
                  <a:pt x="3361" y="801"/>
                </a:lnTo>
                <a:lnTo>
                  <a:pt x="3343" y="793"/>
                </a:lnTo>
                <a:lnTo>
                  <a:pt x="3328" y="780"/>
                </a:lnTo>
                <a:lnTo>
                  <a:pt x="3316" y="766"/>
                </a:lnTo>
                <a:lnTo>
                  <a:pt x="3308" y="748"/>
                </a:lnTo>
                <a:lnTo>
                  <a:pt x="3306" y="727"/>
                </a:lnTo>
                <a:lnTo>
                  <a:pt x="3306" y="569"/>
                </a:lnTo>
                <a:lnTo>
                  <a:pt x="3308" y="548"/>
                </a:lnTo>
                <a:lnTo>
                  <a:pt x="3316" y="531"/>
                </a:lnTo>
                <a:lnTo>
                  <a:pt x="3328" y="515"/>
                </a:lnTo>
                <a:lnTo>
                  <a:pt x="3343" y="503"/>
                </a:lnTo>
                <a:lnTo>
                  <a:pt x="3361" y="496"/>
                </a:lnTo>
                <a:lnTo>
                  <a:pt x="3381" y="493"/>
                </a:lnTo>
                <a:close/>
                <a:moveTo>
                  <a:pt x="1728" y="493"/>
                </a:moveTo>
                <a:lnTo>
                  <a:pt x="1748" y="496"/>
                </a:lnTo>
                <a:lnTo>
                  <a:pt x="1766" y="503"/>
                </a:lnTo>
                <a:lnTo>
                  <a:pt x="1781" y="515"/>
                </a:lnTo>
                <a:lnTo>
                  <a:pt x="1793" y="531"/>
                </a:lnTo>
                <a:lnTo>
                  <a:pt x="1800" y="548"/>
                </a:lnTo>
                <a:lnTo>
                  <a:pt x="1803" y="569"/>
                </a:lnTo>
                <a:lnTo>
                  <a:pt x="1803" y="727"/>
                </a:lnTo>
                <a:lnTo>
                  <a:pt x="1800" y="748"/>
                </a:lnTo>
                <a:lnTo>
                  <a:pt x="1793" y="766"/>
                </a:lnTo>
                <a:lnTo>
                  <a:pt x="1781" y="780"/>
                </a:lnTo>
                <a:lnTo>
                  <a:pt x="1766" y="793"/>
                </a:lnTo>
                <a:lnTo>
                  <a:pt x="1748" y="801"/>
                </a:lnTo>
                <a:lnTo>
                  <a:pt x="1728" y="803"/>
                </a:lnTo>
                <a:lnTo>
                  <a:pt x="1708" y="801"/>
                </a:lnTo>
                <a:lnTo>
                  <a:pt x="1690" y="793"/>
                </a:lnTo>
                <a:lnTo>
                  <a:pt x="1675" y="780"/>
                </a:lnTo>
                <a:lnTo>
                  <a:pt x="1663" y="766"/>
                </a:lnTo>
                <a:lnTo>
                  <a:pt x="1656" y="748"/>
                </a:lnTo>
                <a:lnTo>
                  <a:pt x="1653" y="727"/>
                </a:lnTo>
                <a:lnTo>
                  <a:pt x="1653" y="569"/>
                </a:lnTo>
                <a:lnTo>
                  <a:pt x="1656" y="548"/>
                </a:lnTo>
                <a:lnTo>
                  <a:pt x="1663" y="531"/>
                </a:lnTo>
                <a:lnTo>
                  <a:pt x="1675" y="515"/>
                </a:lnTo>
                <a:lnTo>
                  <a:pt x="1690" y="503"/>
                </a:lnTo>
                <a:lnTo>
                  <a:pt x="1708" y="496"/>
                </a:lnTo>
                <a:lnTo>
                  <a:pt x="1728" y="493"/>
                </a:lnTo>
                <a:close/>
                <a:moveTo>
                  <a:pt x="75" y="493"/>
                </a:moveTo>
                <a:lnTo>
                  <a:pt x="95" y="496"/>
                </a:lnTo>
                <a:lnTo>
                  <a:pt x="113" y="503"/>
                </a:lnTo>
                <a:lnTo>
                  <a:pt x="129" y="515"/>
                </a:lnTo>
                <a:lnTo>
                  <a:pt x="140" y="531"/>
                </a:lnTo>
                <a:lnTo>
                  <a:pt x="148" y="548"/>
                </a:lnTo>
                <a:lnTo>
                  <a:pt x="151" y="569"/>
                </a:lnTo>
                <a:lnTo>
                  <a:pt x="151" y="727"/>
                </a:lnTo>
                <a:lnTo>
                  <a:pt x="148" y="748"/>
                </a:lnTo>
                <a:lnTo>
                  <a:pt x="140" y="766"/>
                </a:lnTo>
                <a:lnTo>
                  <a:pt x="129" y="780"/>
                </a:lnTo>
                <a:lnTo>
                  <a:pt x="113" y="793"/>
                </a:lnTo>
                <a:lnTo>
                  <a:pt x="95" y="801"/>
                </a:lnTo>
                <a:lnTo>
                  <a:pt x="75" y="803"/>
                </a:lnTo>
                <a:lnTo>
                  <a:pt x="56" y="801"/>
                </a:lnTo>
                <a:lnTo>
                  <a:pt x="38" y="793"/>
                </a:lnTo>
                <a:lnTo>
                  <a:pt x="22" y="780"/>
                </a:lnTo>
                <a:lnTo>
                  <a:pt x="10" y="766"/>
                </a:lnTo>
                <a:lnTo>
                  <a:pt x="3" y="748"/>
                </a:lnTo>
                <a:lnTo>
                  <a:pt x="0" y="727"/>
                </a:lnTo>
                <a:lnTo>
                  <a:pt x="0" y="569"/>
                </a:lnTo>
                <a:lnTo>
                  <a:pt x="3" y="548"/>
                </a:lnTo>
                <a:lnTo>
                  <a:pt x="10" y="531"/>
                </a:lnTo>
                <a:lnTo>
                  <a:pt x="22" y="515"/>
                </a:lnTo>
                <a:lnTo>
                  <a:pt x="38" y="503"/>
                </a:lnTo>
                <a:lnTo>
                  <a:pt x="56" y="496"/>
                </a:lnTo>
                <a:lnTo>
                  <a:pt x="75" y="493"/>
                </a:lnTo>
                <a:close/>
                <a:moveTo>
                  <a:pt x="2968" y="285"/>
                </a:moveTo>
                <a:lnTo>
                  <a:pt x="2988" y="287"/>
                </a:lnTo>
                <a:lnTo>
                  <a:pt x="3006" y="295"/>
                </a:lnTo>
                <a:lnTo>
                  <a:pt x="3021" y="307"/>
                </a:lnTo>
                <a:lnTo>
                  <a:pt x="3033" y="322"/>
                </a:lnTo>
                <a:lnTo>
                  <a:pt x="3040" y="340"/>
                </a:lnTo>
                <a:lnTo>
                  <a:pt x="3043" y="360"/>
                </a:lnTo>
                <a:lnTo>
                  <a:pt x="3043" y="727"/>
                </a:lnTo>
                <a:lnTo>
                  <a:pt x="3040" y="748"/>
                </a:lnTo>
                <a:lnTo>
                  <a:pt x="3033" y="766"/>
                </a:lnTo>
                <a:lnTo>
                  <a:pt x="3021" y="780"/>
                </a:lnTo>
                <a:lnTo>
                  <a:pt x="3006" y="793"/>
                </a:lnTo>
                <a:lnTo>
                  <a:pt x="2988" y="801"/>
                </a:lnTo>
                <a:lnTo>
                  <a:pt x="2968" y="803"/>
                </a:lnTo>
                <a:lnTo>
                  <a:pt x="2947" y="801"/>
                </a:lnTo>
                <a:lnTo>
                  <a:pt x="2929" y="793"/>
                </a:lnTo>
                <a:lnTo>
                  <a:pt x="2915" y="780"/>
                </a:lnTo>
                <a:lnTo>
                  <a:pt x="2903" y="766"/>
                </a:lnTo>
                <a:lnTo>
                  <a:pt x="2895" y="748"/>
                </a:lnTo>
                <a:lnTo>
                  <a:pt x="2893" y="727"/>
                </a:lnTo>
                <a:lnTo>
                  <a:pt x="2893" y="360"/>
                </a:lnTo>
                <a:lnTo>
                  <a:pt x="2895" y="340"/>
                </a:lnTo>
                <a:lnTo>
                  <a:pt x="2903" y="322"/>
                </a:lnTo>
                <a:lnTo>
                  <a:pt x="2915" y="307"/>
                </a:lnTo>
                <a:lnTo>
                  <a:pt x="2929" y="295"/>
                </a:lnTo>
                <a:lnTo>
                  <a:pt x="2947" y="287"/>
                </a:lnTo>
                <a:lnTo>
                  <a:pt x="2968" y="285"/>
                </a:lnTo>
                <a:close/>
                <a:moveTo>
                  <a:pt x="2142" y="285"/>
                </a:moveTo>
                <a:lnTo>
                  <a:pt x="2162" y="287"/>
                </a:lnTo>
                <a:lnTo>
                  <a:pt x="2179" y="295"/>
                </a:lnTo>
                <a:lnTo>
                  <a:pt x="2194" y="307"/>
                </a:lnTo>
                <a:lnTo>
                  <a:pt x="2207" y="322"/>
                </a:lnTo>
                <a:lnTo>
                  <a:pt x="2214" y="340"/>
                </a:lnTo>
                <a:lnTo>
                  <a:pt x="2216" y="360"/>
                </a:lnTo>
                <a:lnTo>
                  <a:pt x="2216" y="727"/>
                </a:lnTo>
                <a:lnTo>
                  <a:pt x="2214" y="748"/>
                </a:lnTo>
                <a:lnTo>
                  <a:pt x="2207" y="766"/>
                </a:lnTo>
                <a:lnTo>
                  <a:pt x="2194" y="780"/>
                </a:lnTo>
                <a:lnTo>
                  <a:pt x="2179" y="793"/>
                </a:lnTo>
                <a:lnTo>
                  <a:pt x="2162" y="801"/>
                </a:lnTo>
                <a:lnTo>
                  <a:pt x="2142" y="803"/>
                </a:lnTo>
                <a:lnTo>
                  <a:pt x="2122" y="801"/>
                </a:lnTo>
                <a:lnTo>
                  <a:pt x="2104" y="793"/>
                </a:lnTo>
                <a:lnTo>
                  <a:pt x="2088" y="780"/>
                </a:lnTo>
                <a:lnTo>
                  <a:pt x="2077" y="766"/>
                </a:lnTo>
                <a:lnTo>
                  <a:pt x="2069" y="748"/>
                </a:lnTo>
                <a:lnTo>
                  <a:pt x="2066" y="727"/>
                </a:lnTo>
                <a:lnTo>
                  <a:pt x="2066" y="360"/>
                </a:lnTo>
                <a:lnTo>
                  <a:pt x="2069" y="340"/>
                </a:lnTo>
                <a:lnTo>
                  <a:pt x="2077" y="322"/>
                </a:lnTo>
                <a:lnTo>
                  <a:pt x="2088" y="307"/>
                </a:lnTo>
                <a:lnTo>
                  <a:pt x="2104" y="295"/>
                </a:lnTo>
                <a:lnTo>
                  <a:pt x="2122" y="287"/>
                </a:lnTo>
                <a:lnTo>
                  <a:pt x="2142" y="285"/>
                </a:lnTo>
                <a:close/>
                <a:moveTo>
                  <a:pt x="1315" y="285"/>
                </a:moveTo>
                <a:lnTo>
                  <a:pt x="1335" y="287"/>
                </a:lnTo>
                <a:lnTo>
                  <a:pt x="1353" y="295"/>
                </a:lnTo>
                <a:lnTo>
                  <a:pt x="1368" y="307"/>
                </a:lnTo>
                <a:lnTo>
                  <a:pt x="1380" y="322"/>
                </a:lnTo>
                <a:lnTo>
                  <a:pt x="1388" y="340"/>
                </a:lnTo>
                <a:lnTo>
                  <a:pt x="1390" y="360"/>
                </a:lnTo>
                <a:lnTo>
                  <a:pt x="1390" y="727"/>
                </a:lnTo>
                <a:lnTo>
                  <a:pt x="1388" y="748"/>
                </a:lnTo>
                <a:lnTo>
                  <a:pt x="1380" y="766"/>
                </a:lnTo>
                <a:lnTo>
                  <a:pt x="1368" y="780"/>
                </a:lnTo>
                <a:lnTo>
                  <a:pt x="1353" y="793"/>
                </a:lnTo>
                <a:lnTo>
                  <a:pt x="1335" y="801"/>
                </a:lnTo>
                <a:lnTo>
                  <a:pt x="1315" y="803"/>
                </a:lnTo>
                <a:lnTo>
                  <a:pt x="1295" y="801"/>
                </a:lnTo>
                <a:lnTo>
                  <a:pt x="1277" y="793"/>
                </a:lnTo>
                <a:lnTo>
                  <a:pt x="1262" y="780"/>
                </a:lnTo>
                <a:lnTo>
                  <a:pt x="1250" y="766"/>
                </a:lnTo>
                <a:lnTo>
                  <a:pt x="1242" y="748"/>
                </a:lnTo>
                <a:lnTo>
                  <a:pt x="1240" y="727"/>
                </a:lnTo>
                <a:lnTo>
                  <a:pt x="1240" y="360"/>
                </a:lnTo>
                <a:lnTo>
                  <a:pt x="1242" y="340"/>
                </a:lnTo>
                <a:lnTo>
                  <a:pt x="1250" y="322"/>
                </a:lnTo>
                <a:lnTo>
                  <a:pt x="1262" y="307"/>
                </a:lnTo>
                <a:lnTo>
                  <a:pt x="1277" y="295"/>
                </a:lnTo>
                <a:lnTo>
                  <a:pt x="1295" y="287"/>
                </a:lnTo>
                <a:lnTo>
                  <a:pt x="1315" y="285"/>
                </a:lnTo>
                <a:close/>
                <a:moveTo>
                  <a:pt x="488" y="285"/>
                </a:moveTo>
                <a:lnTo>
                  <a:pt x="508" y="287"/>
                </a:lnTo>
                <a:lnTo>
                  <a:pt x="527" y="295"/>
                </a:lnTo>
                <a:lnTo>
                  <a:pt x="541" y="307"/>
                </a:lnTo>
                <a:lnTo>
                  <a:pt x="553" y="322"/>
                </a:lnTo>
                <a:lnTo>
                  <a:pt x="561" y="340"/>
                </a:lnTo>
                <a:lnTo>
                  <a:pt x="563" y="360"/>
                </a:lnTo>
                <a:lnTo>
                  <a:pt x="563" y="727"/>
                </a:lnTo>
                <a:lnTo>
                  <a:pt x="561" y="748"/>
                </a:lnTo>
                <a:lnTo>
                  <a:pt x="553" y="766"/>
                </a:lnTo>
                <a:lnTo>
                  <a:pt x="541" y="780"/>
                </a:lnTo>
                <a:lnTo>
                  <a:pt x="527" y="793"/>
                </a:lnTo>
                <a:lnTo>
                  <a:pt x="508" y="801"/>
                </a:lnTo>
                <a:lnTo>
                  <a:pt x="488" y="803"/>
                </a:lnTo>
                <a:lnTo>
                  <a:pt x="468" y="801"/>
                </a:lnTo>
                <a:lnTo>
                  <a:pt x="450" y="793"/>
                </a:lnTo>
                <a:lnTo>
                  <a:pt x="436" y="780"/>
                </a:lnTo>
                <a:lnTo>
                  <a:pt x="423" y="766"/>
                </a:lnTo>
                <a:lnTo>
                  <a:pt x="416" y="748"/>
                </a:lnTo>
                <a:lnTo>
                  <a:pt x="414" y="727"/>
                </a:lnTo>
                <a:lnTo>
                  <a:pt x="414" y="360"/>
                </a:lnTo>
                <a:lnTo>
                  <a:pt x="416" y="340"/>
                </a:lnTo>
                <a:lnTo>
                  <a:pt x="423" y="322"/>
                </a:lnTo>
                <a:lnTo>
                  <a:pt x="436" y="307"/>
                </a:lnTo>
                <a:lnTo>
                  <a:pt x="450" y="295"/>
                </a:lnTo>
                <a:lnTo>
                  <a:pt x="468" y="287"/>
                </a:lnTo>
                <a:lnTo>
                  <a:pt x="488" y="285"/>
                </a:lnTo>
                <a:close/>
                <a:moveTo>
                  <a:pt x="2555" y="0"/>
                </a:moveTo>
                <a:lnTo>
                  <a:pt x="2575" y="2"/>
                </a:lnTo>
                <a:lnTo>
                  <a:pt x="2593" y="10"/>
                </a:lnTo>
                <a:lnTo>
                  <a:pt x="2608" y="22"/>
                </a:lnTo>
                <a:lnTo>
                  <a:pt x="2619" y="37"/>
                </a:lnTo>
                <a:lnTo>
                  <a:pt x="2628" y="55"/>
                </a:lnTo>
                <a:lnTo>
                  <a:pt x="2630" y="75"/>
                </a:lnTo>
                <a:lnTo>
                  <a:pt x="2630" y="879"/>
                </a:lnTo>
                <a:lnTo>
                  <a:pt x="2628" y="899"/>
                </a:lnTo>
                <a:lnTo>
                  <a:pt x="2619" y="917"/>
                </a:lnTo>
                <a:lnTo>
                  <a:pt x="2608" y="931"/>
                </a:lnTo>
                <a:lnTo>
                  <a:pt x="2593" y="944"/>
                </a:lnTo>
                <a:lnTo>
                  <a:pt x="2575" y="951"/>
                </a:lnTo>
                <a:lnTo>
                  <a:pt x="2555" y="953"/>
                </a:lnTo>
                <a:lnTo>
                  <a:pt x="2535" y="951"/>
                </a:lnTo>
                <a:lnTo>
                  <a:pt x="2517" y="944"/>
                </a:lnTo>
                <a:lnTo>
                  <a:pt x="2502" y="931"/>
                </a:lnTo>
                <a:lnTo>
                  <a:pt x="2490" y="917"/>
                </a:lnTo>
                <a:lnTo>
                  <a:pt x="2483" y="899"/>
                </a:lnTo>
                <a:lnTo>
                  <a:pt x="2480" y="879"/>
                </a:lnTo>
                <a:lnTo>
                  <a:pt x="2480" y="75"/>
                </a:lnTo>
                <a:lnTo>
                  <a:pt x="2483" y="55"/>
                </a:lnTo>
                <a:lnTo>
                  <a:pt x="2490" y="37"/>
                </a:lnTo>
                <a:lnTo>
                  <a:pt x="2502" y="22"/>
                </a:lnTo>
                <a:lnTo>
                  <a:pt x="2517" y="10"/>
                </a:lnTo>
                <a:lnTo>
                  <a:pt x="2535" y="2"/>
                </a:lnTo>
                <a:lnTo>
                  <a:pt x="2555" y="0"/>
                </a:lnTo>
                <a:close/>
                <a:moveTo>
                  <a:pt x="902" y="0"/>
                </a:moveTo>
                <a:lnTo>
                  <a:pt x="922" y="2"/>
                </a:lnTo>
                <a:lnTo>
                  <a:pt x="939" y="10"/>
                </a:lnTo>
                <a:lnTo>
                  <a:pt x="955" y="22"/>
                </a:lnTo>
                <a:lnTo>
                  <a:pt x="967" y="37"/>
                </a:lnTo>
                <a:lnTo>
                  <a:pt x="974" y="55"/>
                </a:lnTo>
                <a:lnTo>
                  <a:pt x="977" y="75"/>
                </a:lnTo>
                <a:lnTo>
                  <a:pt x="977" y="879"/>
                </a:lnTo>
                <a:lnTo>
                  <a:pt x="974" y="899"/>
                </a:lnTo>
                <a:lnTo>
                  <a:pt x="967" y="917"/>
                </a:lnTo>
                <a:lnTo>
                  <a:pt x="955" y="931"/>
                </a:lnTo>
                <a:lnTo>
                  <a:pt x="939" y="944"/>
                </a:lnTo>
                <a:lnTo>
                  <a:pt x="922" y="951"/>
                </a:lnTo>
                <a:lnTo>
                  <a:pt x="902" y="953"/>
                </a:lnTo>
                <a:lnTo>
                  <a:pt x="882" y="951"/>
                </a:lnTo>
                <a:lnTo>
                  <a:pt x="864" y="944"/>
                </a:lnTo>
                <a:lnTo>
                  <a:pt x="848" y="931"/>
                </a:lnTo>
                <a:lnTo>
                  <a:pt x="837" y="917"/>
                </a:lnTo>
                <a:lnTo>
                  <a:pt x="829" y="899"/>
                </a:lnTo>
                <a:lnTo>
                  <a:pt x="826" y="879"/>
                </a:lnTo>
                <a:lnTo>
                  <a:pt x="826" y="75"/>
                </a:lnTo>
                <a:lnTo>
                  <a:pt x="829" y="55"/>
                </a:lnTo>
                <a:lnTo>
                  <a:pt x="837" y="37"/>
                </a:lnTo>
                <a:lnTo>
                  <a:pt x="848" y="22"/>
                </a:lnTo>
                <a:lnTo>
                  <a:pt x="864" y="10"/>
                </a:lnTo>
                <a:lnTo>
                  <a:pt x="882" y="2"/>
                </a:lnTo>
                <a:lnTo>
                  <a:pt x="902" y="0"/>
                </a:lnTo>
                <a:close/>
              </a:path>
            </a:pathLst>
          </a:custGeom>
          <a:solidFill>
            <a:srgbClr val="005073"/>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5073"/>
              </a:solidFill>
              <a:effectLst/>
              <a:uLnTx/>
              <a:uFillTx/>
              <a:latin typeface="Arial" charset="0"/>
              <a:ea typeface="ＭＳ Ｐゴシック" charset="0"/>
              <a:cs typeface="ＭＳ Ｐゴシック"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E59386-E374-834A-B45C-45B638025929}" type="datetimeFigureOut">
              <a:rPr lang="en-US" smtClean="0"/>
              <a:t>8/23/19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
        <p:nvSpPr>
          <p:cNvPr id="6" name="Rectangle 5"/>
          <p:cNvSpPr/>
          <p:nvPr userDrawn="1"/>
        </p:nvSpPr>
        <p:spPr>
          <a:xfrm>
            <a:off x="0" y="0"/>
            <a:ext cx="12192000" cy="6858000"/>
          </a:xfrm>
          <a:prstGeom prst="rect">
            <a:avLst/>
          </a:prstGeom>
          <a:solidFill>
            <a:srgbClr val="00BCEB"/>
          </a:solidFill>
          <a:ln w="25400" cap="flat" cmpd="sng" algn="ctr">
            <a:noFill/>
            <a:prstDash val="solid"/>
          </a:ln>
          <a:effectLst/>
        </p:spPr>
        <p:txBody>
          <a:bodyPr rtlCol="0" anchor="ctr"/>
          <a:lstStyle/>
          <a:p>
            <a:pPr marL="0" marR="0" lvl="0" indent="0" algn="ctr"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5073"/>
              </a:solidFill>
              <a:effectLst/>
              <a:uLnTx/>
              <a:uFillTx/>
              <a:latin typeface="Calibri" panose="020F0502020204030204"/>
              <a:ea typeface=""/>
              <a:cs typeface=""/>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E59386-E374-834A-B45C-45B638025929}" type="datetimeFigureOut">
              <a:rPr lang="en-US" smtClean="0"/>
              <a:t>8/23/19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
        <p:nvSpPr>
          <p:cNvPr id="6" name="Rectangle 5"/>
          <p:cNvSpPr/>
          <p:nvPr userDrawn="1"/>
        </p:nvSpPr>
        <p:spPr>
          <a:xfrm>
            <a:off x="0" y="0"/>
            <a:ext cx="12192000" cy="6858000"/>
          </a:xfrm>
          <a:prstGeom prst="rect">
            <a:avLst/>
          </a:prstGeom>
          <a:solidFill>
            <a:srgbClr val="00BCEB"/>
          </a:solidFill>
          <a:ln w="25400" cap="flat" cmpd="sng" algn="ctr">
            <a:noFill/>
            <a:prstDash val="solid"/>
          </a:ln>
          <a:effectLst/>
        </p:spPr>
        <p:txBody>
          <a:bodyPr rtlCol="0" anchor="ctr"/>
          <a:lstStyle/>
          <a:p>
            <a:pPr marL="0" marR="0" lvl="0" indent="0" algn="ctr"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5073"/>
              </a:solidFill>
              <a:effectLst/>
              <a:uLnTx/>
              <a:uFillTx/>
              <a:latin typeface="Calibri" panose="020F0502020204030204"/>
              <a:ea typeface=""/>
              <a:cs typeface=""/>
            </a:endParaRPr>
          </a:p>
        </p:txBody>
      </p:sp>
      <p:sp>
        <p:nvSpPr>
          <p:cNvPr id="10" name="Freeform 9"/>
          <p:cNvSpPr>
            <a:spLocks noChangeAspect="1" noEditPoints="1"/>
          </p:cNvSpPr>
          <p:nvPr userDrawn="1"/>
        </p:nvSpPr>
        <p:spPr bwMode="auto">
          <a:xfrm>
            <a:off x="10820400" y="6294834"/>
            <a:ext cx="685800" cy="364332"/>
          </a:xfrm>
          <a:custGeom>
            <a:avLst/>
            <a:gdLst>
              <a:gd name="T0" fmla="*/ 2671 w 3456"/>
              <a:gd name="T1" fmla="*/ 1521 h 1834"/>
              <a:gd name="T2" fmla="*/ 2857 w 3456"/>
              <a:gd name="T3" fmla="*/ 1677 h 1834"/>
              <a:gd name="T4" fmla="*/ 2975 w 3456"/>
              <a:gd name="T5" fmla="*/ 1465 h 1834"/>
              <a:gd name="T6" fmla="*/ 1129 w 3456"/>
              <a:gd name="T7" fmla="*/ 1823 h 1834"/>
              <a:gd name="T8" fmla="*/ 3082 w 3456"/>
              <a:gd name="T9" fmla="*/ 1330 h 1834"/>
              <a:gd name="T10" fmla="*/ 3082 w 3456"/>
              <a:gd name="T11" fmla="*/ 1712 h 1834"/>
              <a:gd name="T12" fmla="*/ 2700 w 3456"/>
              <a:gd name="T13" fmla="*/ 1809 h 1834"/>
              <a:gd name="T14" fmla="*/ 2513 w 3456"/>
              <a:gd name="T15" fmla="*/ 1479 h 1834"/>
              <a:gd name="T16" fmla="*/ 2783 w 3456"/>
              <a:gd name="T17" fmla="*/ 1211 h 1834"/>
              <a:gd name="T18" fmla="*/ 2351 w 3456"/>
              <a:gd name="T19" fmla="*/ 1392 h 1834"/>
              <a:gd name="T20" fmla="*/ 2136 w 3456"/>
              <a:gd name="T21" fmla="*/ 1381 h 1834"/>
              <a:gd name="T22" fmla="*/ 2093 w 3456"/>
              <a:gd name="T23" fmla="*/ 1625 h 1834"/>
              <a:gd name="T24" fmla="*/ 2335 w 3456"/>
              <a:gd name="T25" fmla="*/ 1658 h 1834"/>
              <a:gd name="T26" fmla="*/ 2174 w 3456"/>
              <a:gd name="T27" fmla="*/ 1832 h 1834"/>
              <a:gd name="T28" fmla="*/ 1903 w 3456"/>
              <a:gd name="T29" fmla="*/ 1605 h 1834"/>
              <a:gd name="T30" fmla="*/ 2047 w 3456"/>
              <a:gd name="T31" fmla="*/ 1249 h 1834"/>
              <a:gd name="T32" fmla="*/ 748 w 3456"/>
              <a:gd name="T33" fmla="*/ 1223 h 1834"/>
              <a:gd name="T34" fmla="*/ 642 w 3456"/>
              <a:gd name="T35" fmla="*/ 1359 h 1834"/>
              <a:gd name="T36" fmla="*/ 479 w 3456"/>
              <a:gd name="T37" fmla="*/ 1550 h 1834"/>
              <a:gd name="T38" fmla="*/ 697 w 3456"/>
              <a:gd name="T39" fmla="*/ 1676 h 1834"/>
              <a:gd name="T40" fmla="*/ 692 w 3456"/>
              <a:gd name="T41" fmla="*/ 1830 h 1834"/>
              <a:gd name="T42" fmla="*/ 370 w 3456"/>
              <a:gd name="T43" fmla="*/ 1710 h 1834"/>
              <a:gd name="T44" fmla="*/ 375 w 3456"/>
              <a:gd name="T45" fmla="*/ 1326 h 1834"/>
              <a:gd name="T46" fmla="*/ 1610 w 3456"/>
              <a:gd name="T47" fmla="*/ 1211 h 1834"/>
              <a:gd name="T48" fmla="*/ 1679 w 3456"/>
              <a:gd name="T49" fmla="*/ 1350 h 1834"/>
              <a:gd name="T50" fmla="*/ 1494 w 3456"/>
              <a:gd name="T51" fmla="*/ 1373 h 1834"/>
              <a:gd name="T52" fmla="*/ 1634 w 3456"/>
              <a:gd name="T53" fmla="*/ 1470 h 1834"/>
              <a:gd name="T54" fmla="*/ 1737 w 3456"/>
              <a:gd name="T55" fmla="*/ 1694 h 1834"/>
              <a:gd name="T56" fmla="*/ 1524 w 3456"/>
              <a:gd name="T57" fmla="*/ 1833 h 1834"/>
              <a:gd name="T58" fmla="*/ 1334 w 3456"/>
              <a:gd name="T59" fmla="*/ 1678 h 1834"/>
              <a:gd name="T60" fmla="*/ 1552 w 3456"/>
              <a:gd name="T61" fmla="*/ 1690 h 1834"/>
              <a:gd name="T62" fmla="*/ 1520 w 3456"/>
              <a:gd name="T63" fmla="*/ 1584 h 1834"/>
              <a:gd name="T64" fmla="*/ 1350 w 3456"/>
              <a:gd name="T65" fmla="*/ 1473 h 1834"/>
              <a:gd name="T66" fmla="*/ 1446 w 3456"/>
              <a:gd name="T67" fmla="*/ 1227 h 1834"/>
              <a:gd name="T68" fmla="*/ 3456 w 3456"/>
              <a:gd name="T69" fmla="*/ 569 h 1834"/>
              <a:gd name="T70" fmla="*/ 3328 w 3456"/>
              <a:gd name="T71" fmla="*/ 780 h 1834"/>
              <a:gd name="T72" fmla="*/ 3381 w 3456"/>
              <a:gd name="T73" fmla="*/ 493 h 1834"/>
              <a:gd name="T74" fmla="*/ 1793 w 3456"/>
              <a:gd name="T75" fmla="*/ 766 h 1834"/>
              <a:gd name="T76" fmla="*/ 1653 w 3456"/>
              <a:gd name="T77" fmla="*/ 727 h 1834"/>
              <a:gd name="T78" fmla="*/ 113 w 3456"/>
              <a:gd name="T79" fmla="*/ 503 h 1834"/>
              <a:gd name="T80" fmla="*/ 95 w 3456"/>
              <a:gd name="T81" fmla="*/ 801 h 1834"/>
              <a:gd name="T82" fmla="*/ 10 w 3456"/>
              <a:gd name="T83" fmla="*/ 531 h 1834"/>
              <a:gd name="T84" fmla="*/ 3040 w 3456"/>
              <a:gd name="T85" fmla="*/ 340 h 1834"/>
              <a:gd name="T86" fmla="*/ 2929 w 3456"/>
              <a:gd name="T87" fmla="*/ 793 h 1834"/>
              <a:gd name="T88" fmla="*/ 2947 w 3456"/>
              <a:gd name="T89" fmla="*/ 287 h 1834"/>
              <a:gd name="T90" fmla="*/ 2214 w 3456"/>
              <a:gd name="T91" fmla="*/ 748 h 1834"/>
              <a:gd name="T92" fmla="*/ 2069 w 3456"/>
              <a:gd name="T93" fmla="*/ 748 h 1834"/>
              <a:gd name="T94" fmla="*/ 1335 w 3456"/>
              <a:gd name="T95" fmla="*/ 287 h 1834"/>
              <a:gd name="T96" fmla="*/ 1353 w 3456"/>
              <a:gd name="T97" fmla="*/ 793 h 1834"/>
              <a:gd name="T98" fmla="*/ 1242 w 3456"/>
              <a:gd name="T99" fmla="*/ 340 h 1834"/>
              <a:gd name="T100" fmla="*/ 553 w 3456"/>
              <a:gd name="T101" fmla="*/ 322 h 1834"/>
              <a:gd name="T102" fmla="*/ 468 w 3456"/>
              <a:gd name="T103" fmla="*/ 801 h 1834"/>
              <a:gd name="T104" fmla="*/ 450 w 3456"/>
              <a:gd name="T105" fmla="*/ 295 h 1834"/>
              <a:gd name="T106" fmla="*/ 2630 w 3456"/>
              <a:gd name="T107" fmla="*/ 879 h 1834"/>
              <a:gd name="T108" fmla="*/ 2490 w 3456"/>
              <a:gd name="T109" fmla="*/ 917 h 1834"/>
              <a:gd name="T110" fmla="*/ 902 w 3456"/>
              <a:gd name="T111" fmla="*/ 0 h 1834"/>
              <a:gd name="T112" fmla="*/ 955 w 3456"/>
              <a:gd name="T113" fmla="*/ 931 h 1834"/>
              <a:gd name="T114" fmla="*/ 826 w 3456"/>
              <a:gd name="T115" fmla="*/ 75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56" h="1834">
                <a:moveTo>
                  <a:pt x="2828" y="1362"/>
                </a:moveTo>
                <a:lnTo>
                  <a:pt x="2798" y="1364"/>
                </a:lnTo>
                <a:lnTo>
                  <a:pt x="2771" y="1371"/>
                </a:lnTo>
                <a:lnTo>
                  <a:pt x="2747" y="1384"/>
                </a:lnTo>
                <a:lnTo>
                  <a:pt x="2725" y="1400"/>
                </a:lnTo>
                <a:lnTo>
                  <a:pt x="2706" y="1419"/>
                </a:lnTo>
                <a:lnTo>
                  <a:pt x="2691" y="1441"/>
                </a:lnTo>
                <a:lnTo>
                  <a:pt x="2680" y="1465"/>
                </a:lnTo>
                <a:lnTo>
                  <a:pt x="2674" y="1492"/>
                </a:lnTo>
                <a:lnTo>
                  <a:pt x="2671" y="1521"/>
                </a:lnTo>
                <a:lnTo>
                  <a:pt x="2674" y="1549"/>
                </a:lnTo>
                <a:lnTo>
                  <a:pt x="2680" y="1577"/>
                </a:lnTo>
                <a:lnTo>
                  <a:pt x="2691" y="1601"/>
                </a:lnTo>
                <a:lnTo>
                  <a:pt x="2706" y="1623"/>
                </a:lnTo>
                <a:lnTo>
                  <a:pt x="2725" y="1642"/>
                </a:lnTo>
                <a:lnTo>
                  <a:pt x="2747" y="1658"/>
                </a:lnTo>
                <a:lnTo>
                  <a:pt x="2771" y="1669"/>
                </a:lnTo>
                <a:lnTo>
                  <a:pt x="2798" y="1677"/>
                </a:lnTo>
                <a:lnTo>
                  <a:pt x="2828" y="1680"/>
                </a:lnTo>
                <a:lnTo>
                  <a:pt x="2857" y="1677"/>
                </a:lnTo>
                <a:lnTo>
                  <a:pt x="2883" y="1669"/>
                </a:lnTo>
                <a:lnTo>
                  <a:pt x="2908" y="1658"/>
                </a:lnTo>
                <a:lnTo>
                  <a:pt x="2930" y="1642"/>
                </a:lnTo>
                <a:lnTo>
                  <a:pt x="2948" y="1623"/>
                </a:lnTo>
                <a:lnTo>
                  <a:pt x="2964" y="1601"/>
                </a:lnTo>
                <a:lnTo>
                  <a:pt x="2975" y="1577"/>
                </a:lnTo>
                <a:lnTo>
                  <a:pt x="2982" y="1549"/>
                </a:lnTo>
                <a:lnTo>
                  <a:pt x="2985" y="1521"/>
                </a:lnTo>
                <a:lnTo>
                  <a:pt x="2982" y="1492"/>
                </a:lnTo>
                <a:lnTo>
                  <a:pt x="2975" y="1465"/>
                </a:lnTo>
                <a:lnTo>
                  <a:pt x="2964" y="1441"/>
                </a:lnTo>
                <a:lnTo>
                  <a:pt x="2948" y="1419"/>
                </a:lnTo>
                <a:lnTo>
                  <a:pt x="2930" y="1400"/>
                </a:lnTo>
                <a:lnTo>
                  <a:pt x="2908" y="1384"/>
                </a:lnTo>
                <a:lnTo>
                  <a:pt x="2883" y="1371"/>
                </a:lnTo>
                <a:lnTo>
                  <a:pt x="2857" y="1364"/>
                </a:lnTo>
                <a:lnTo>
                  <a:pt x="2828" y="1362"/>
                </a:lnTo>
                <a:close/>
                <a:moveTo>
                  <a:pt x="977" y="1218"/>
                </a:moveTo>
                <a:lnTo>
                  <a:pt x="1129" y="1218"/>
                </a:lnTo>
                <a:lnTo>
                  <a:pt x="1129" y="1823"/>
                </a:lnTo>
                <a:lnTo>
                  <a:pt x="977" y="1823"/>
                </a:lnTo>
                <a:lnTo>
                  <a:pt x="977" y="1218"/>
                </a:lnTo>
                <a:close/>
                <a:moveTo>
                  <a:pt x="2828" y="1208"/>
                </a:moveTo>
                <a:lnTo>
                  <a:pt x="2873" y="1211"/>
                </a:lnTo>
                <a:lnTo>
                  <a:pt x="2916" y="1219"/>
                </a:lnTo>
                <a:lnTo>
                  <a:pt x="2955" y="1232"/>
                </a:lnTo>
                <a:lnTo>
                  <a:pt x="2992" y="1251"/>
                </a:lnTo>
                <a:lnTo>
                  <a:pt x="3026" y="1273"/>
                </a:lnTo>
                <a:lnTo>
                  <a:pt x="3056" y="1299"/>
                </a:lnTo>
                <a:lnTo>
                  <a:pt x="3082" y="1330"/>
                </a:lnTo>
                <a:lnTo>
                  <a:pt x="3104" y="1363"/>
                </a:lnTo>
                <a:lnTo>
                  <a:pt x="3121" y="1398"/>
                </a:lnTo>
                <a:lnTo>
                  <a:pt x="3134" y="1437"/>
                </a:lnTo>
                <a:lnTo>
                  <a:pt x="3142" y="1479"/>
                </a:lnTo>
                <a:lnTo>
                  <a:pt x="3145" y="1521"/>
                </a:lnTo>
                <a:lnTo>
                  <a:pt x="3142" y="1563"/>
                </a:lnTo>
                <a:lnTo>
                  <a:pt x="3134" y="1604"/>
                </a:lnTo>
                <a:lnTo>
                  <a:pt x="3121" y="1642"/>
                </a:lnTo>
                <a:lnTo>
                  <a:pt x="3104" y="1679"/>
                </a:lnTo>
                <a:lnTo>
                  <a:pt x="3082" y="1712"/>
                </a:lnTo>
                <a:lnTo>
                  <a:pt x="3056" y="1742"/>
                </a:lnTo>
                <a:lnTo>
                  <a:pt x="3026" y="1769"/>
                </a:lnTo>
                <a:lnTo>
                  <a:pt x="2992" y="1791"/>
                </a:lnTo>
                <a:lnTo>
                  <a:pt x="2955" y="1809"/>
                </a:lnTo>
                <a:lnTo>
                  <a:pt x="2916" y="1822"/>
                </a:lnTo>
                <a:lnTo>
                  <a:pt x="2873" y="1831"/>
                </a:lnTo>
                <a:lnTo>
                  <a:pt x="2828" y="1834"/>
                </a:lnTo>
                <a:lnTo>
                  <a:pt x="2783" y="1831"/>
                </a:lnTo>
                <a:lnTo>
                  <a:pt x="2740" y="1822"/>
                </a:lnTo>
                <a:lnTo>
                  <a:pt x="2700" y="1809"/>
                </a:lnTo>
                <a:lnTo>
                  <a:pt x="2663" y="1791"/>
                </a:lnTo>
                <a:lnTo>
                  <a:pt x="2630" y="1769"/>
                </a:lnTo>
                <a:lnTo>
                  <a:pt x="2599" y="1742"/>
                </a:lnTo>
                <a:lnTo>
                  <a:pt x="2573" y="1712"/>
                </a:lnTo>
                <a:lnTo>
                  <a:pt x="2551" y="1679"/>
                </a:lnTo>
                <a:lnTo>
                  <a:pt x="2534" y="1642"/>
                </a:lnTo>
                <a:lnTo>
                  <a:pt x="2521" y="1604"/>
                </a:lnTo>
                <a:lnTo>
                  <a:pt x="2513" y="1563"/>
                </a:lnTo>
                <a:lnTo>
                  <a:pt x="2510" y="1521"/>
                </a:lnTo>
                <a:lnTo>
                  <a:pt x="2513" y="1479"/>
                </a:lnTo>
                <a:lnTo>
                  <a:pt x="2521" y="1437"/>
                </a:lnTo>
                <a:lnTo>
                  <a:pt x="2534" y="1398"/>
                </a:lnTo>
                <a:lnTo>
                  <a:pt x="2551" y="1363"/>
                </a:lnTo>
                <a:lnTo>
                  <a:pt x="2573" y="1330"/>
                </a:lnTo>
                <a:lnTo>
                  <a:pt x="2599" y="1299"/>
                </a:lnTo>
                <a:lnTo>
                  <a:pt x="2630" y="1273"/>
                </a:lnTo>
                <a:lnTo>
                  <a:pt x="2663" y="1251"/>
                </a:lnTo>
                <a:lnTo>
                  <a:pt x="2700" y="1232"/>
                </a:lnTo>
                <a:lnTo>
                  <a:pt x="2740" y="1219"/>
                </a:lnTo>
                <a:lnTo>
                  <a:pt x="2783" y="1211"/>
                </a:lnTo>
                <a:lnTo>
                  <a:pt x="2828" y="1208"/>
                </a:lnTo>
                <a:close/>
                <a:moveTo>
                  <a:pt x="2213" y="1208"/>
                </a:moveTo>
                <a:lnTo>
                  <a:pt x="2242" y="1209"/>
                </a:lnTo>
                <a:lnTo>
                  <a:pt x="2268" y="1211"/>
                </a:lnTo>
                <a:lnTo>
                  <a:pt x="2292" y="1215"/>
                </a:lnTo>
                <a:lnTo>
                  <a:pt x="2312" y="1219"/>
                </a:lnTo>
                <a:lnTo>
                  <a:pt x="2329" y="1223"/>
                </a:lnTo>
                <a:lnTo>
                  <a:pt x="2343" y="1227"/>
                </a:lnTo>
                <a:lnTo>
                  <a:pt x="2351" y="1230"/>
                </a:lnTo>
                <a:lnTo>
                  <a:pt x="2351" y="1392"/>
                </a:lnTo>
                <a:lnTo>
                  <a:pt x="2346" y="1389"/>
                </a:lnTo>
                <a:lnTo>
                  <a:pt x="2335" y="1384"/>
                </a:lnTo>
                <a:lnTo>
                  <a:pt x="2321" y="1377"/>
                </a:lnTo>
                <a:lnTo>
                  <a:pt x="2302" y="1371"/>
                </a:lnTo>
                <a:lnTo>
                  <a:pt x="2279" y="1365"/>
                </a:lnTo>
                <a:lnTo>
                  <a:pt x="2253" y="1360"/>
                </a:lnTo>
                <a:lnTo>
                  <a:pt x="2223" y="1359"/>
                </a:lnTo>
                <a:lnTo>
                  <a:pt x="2192" y="1362"/>
                </a:lnTo>
                <a:lnTo>
                  <a:pt x="2163" y="1369"/>
                </a:lnTo>
                <a:lnTo>
                  <a:pt x="2136" y="1381"/>
                </a:lnTo>
                <a:lnTo>
                  <a:pt x="2113" y="1396"/>
                </a:lnTo>
                <a:lnTo>
                  <a:pt x="2095" y="1415"/>
                </a:lnTo>
                <a:lnTo>
                  <a:pt x="2079" y="1437"/>
                </a:lnTo>
                <a:lnTo>
                  <a:pt x="2067" y="1463"/>
                </a:lnTo>
                <a:lnTo>
                  <a:pt x="2060" y="1490"/>
                </a:lnTo>
                <a:lnTo>
                  <a:pt x="2058" y="1521"/>
                </a:lnTo>
                <a:lnTo>
                  <a:pt x="2060" y="1550"/>
                </a:lnTo>
                <a:lnTo>
                  <a:pt x="2066" y="1578"/>
                </a:lnTo>
                <a:lnTo>
                  <a:pt x="2078" y="1602"/>
                </a:lnTo>
                <a:lnTo>
                  <a:pt x="2093" y="1625"/>
                </a:lnTo>
                <a:lnTo>
                  <a:pt x="2112" y="1644"/>
                </a:lnTo>
                <a:lnTo>
                  <a:pt x="2135" y="1660"/>
                </a:lnTo>
                <a:lnTo>
                  <a:pt x="2162" y="1672"/>
                </a:lnTo>
                <a:lnTo>
                  <a:pt x="2191" y="1679"/>
                </a:lnTo>
                <a:lnTo>
                  <a:pt x="2223" y="1682"/>
                </a:lnTo>
                <a:lnTo>
                  <a:pt x="2253" y="1680"/>
                </a:lnTo>
                <a:lnTo>
                  <a:pt x="2279" y="1676"/>
                </a:lnTo>
                <a:lnTo>
                  <a:pt x="2301" y="1671"/>
                </a:lnTo>
                <a:lnTo>
                  <a:pt x="2321" y="1664"/>
                </a:lnTo>
                <a:lnTo>
                  <a:pt x="2335" y="1658"/>
                </a:lnTo>
                <a:lnTo>
                  <a:pt x="2346" y="1653"/>
                </a:lnTo>
                <a:lnTo>
                  <a:pt x="2351" y="1649"/>
                </a:lnTo>
                <a:lnTo>
                  <a:pt x="2351" y="1812"/>
                </a:lnTo>
                <a:lnTo>
                  <a:pt x="2339" y="1816"/>
                </a:lnTo>
                <a:lnTo>
                  <a:pt x="2322" y="1820"/>
                </a:lnTo>
                <a:lnTo>
                  <a:pt x="2300" y="1826"/>
                </a:lnTo>
                <a:lnTo>
                  <a:pt x="2275" y="1830"/>
                </a:lnTo>
                <a:lnTo>
                  <a:pt x="2245" y="1833"/>
                </a:lnTo>
                <a:lnTo>
                  <a:pt x="2213" y="1834"/>
                </a:lnTo>
                <a:lnTo>
                  <a:pt x="2174" y="1832"/>
                </a:lnTo>
                <a:lnTo>
                  <a:pt x="2136" y="1826"/>
                </a:lnTo>
                <a:lnTo>
                  <a:pt x="2100" y="1815"/>
                </a:lnTo>
                <a:lnTo>
                  <a:pt x="2065" y="1801"/>
                </a:lnTo>
                <a:lnTo>
                  <a:pt x="2033" y="1783"/>
                </a:lnTo>
                <a:lnTo>
                  <a:pt x="2002" y="1762"/>
                </a:lnTo>
                <a:lnTo>
                  <a:pt x="1975" y="1737"/>
                </a:lnTo>
                <a:lnTo>
                  <a:pt x="1952" y="1710"/>
                </a:lnTo>
                <a:lnTo>
                  <a:pt x="1931" y="1678"/>
                </a:lnTo>
                <a:lnTo>
                  <a:pt x="1915" y="1643"/>
                </a:lnTo>
                <a:lnTo>
                  <a:pt x="1903" y="1605"/>
                </a:lnTo>
                <a:lnTo>
                  <a:pt x="1896" y="1564"/>
                </a:lnTo>
                <a:lnTo>
                  <a:pt x="1892" y="1521"/>
                </a:lnTo>
                <a:lnTo>
                  <a:pt x="1896" y="1477"/>
                </a:lnTo>
                <a:lnTo>
                  <a:pt x="1904" y="1434"/>
                </a:lnTo>
                <a:lnTo>
                  <a:pt x="1917" y="1395"/>
                </a:lnTo>
                <a:lnTo>
                  <a:pt x="1934" y="1359"/>
                </a:lnTo>
                <a:lnTo>
                  <a:pt x="1957" y="1326"/>
                </a:lnTo>
                <a:lnTo>
                  <a:pt x="1984" y="1296"/>
                </a:lnTo>
                <a:lnTo>
                  <a:pt x="2014" y="1271"/>
                </a:lnTo>
                <a:lnTo>
                  <a:pt x="2047" y="1249"/>
                </a:lnTo>
                <a:lnTo>
                  <a:pt x="2085" y="1231"/>
                </a:lnTo>
                <a:lnTo>
                  <a:pt x="2125" y="1218"/>
                </a:lnTo>
                <a:lnTo>
                  <a:pt x="2168" y="1211"/>
                </a:lnTo>
                <a:lnTo>
                  <a:pt x="2213" y="1208"/>
                </a:lnTo>
                <a:close/>
                <a:moveTo>
                  <a:pt x="630" y="1208"/>
                </a:moveTo>
                <a:lnTo>
                  <a:pt x="660" y="1209"/>
                </a:lnTo>
                <a:lnTo>
                  <a:pt x="687" y="1211"/>
                </a:lnTo>
                <a:lnTo>
                  <a:pt x="711" y="1215"/>
                </a:lnTo>
                <a:lnTo>
                  <a:pt x="731" y="1219"/>
                </a:lnTo>
                <a:lnTo>
                  <a:pt x="748" y="1223"/>
                </a:lnTo>
                <a:lnTo>
                  <a:pt x="760" y="1227"/>
                </a:lnTo>
                <a:lnTo>
                  <a:pt x="769" y="1230"/>
                </a:lnTo>
                <a:lnTo>
                  <a:pt x="769" y="1392"/>
                </a:lnTo>
                <a:lnTo>
                  <a:pt x="763" y="1389"/>
                </a:lnTo>
                <a:lnTo>
                  <a:pt x="754" y="1384"/>
                </a:lnTo>
                <a:lnTo>
                  <a:pt x="739" y="1377"/>
                </a:lnTo>
                <a:lnTo>
                  <a:pt x="721" y="1371"/>
                </a:lnTo>
                <a:lnTo>
                  <a:pt x="697" y="1365"/>
                </a:lnTo>
                <a:lnTo>
                  <a:pt x="671" y="1360"/>
                </a:lnTo>
                <a:lnTo>
                  <a:pt x="642" y="1359"/>
                </a:lnTo>
                <a:lnTo>
                  <a:pt x="611" y="1362"/>
                </a:lnTo>
                <a:lnTo>
                  <a:pt x="581" y="1369"/>
                </a:lnTo>
                <a:lnTo>
                  <a:pt x="555" y="1381"/>
                </a:lnTo>
                <a:lnTo>
                  <a:pt x="532" y="1396"/>
                </a:lnTo>
                <a:lnTo>
                  <a:pt x="513" y="1415"/>
                </a:lnTo>
                <a:lnTo>
                  <a:pt x="497" y="1437"/>
                </a:lnTo>
                <a:lnTo>
                  <a:pt x="485" y="1463"/>
                </a:lnTo>
                <a:lnTo>
                  <a:pt x="479" y="1490"/>
                </a:lnTo>
                <a:lnTo>
                  <a:pt x="475" y="1521"/>
                </a:lnTo>
                <a:lnTo>
                  <a:pt x="479" y="1550"/>
                </a:lnTo>
                <a:lnTo>
                  <a:pt x="485" y="1578"/>
                </a:lnTo>
                <a:lnTo>
                  <a:pt x="496" y="1602"/>
                </a:lnTo>
                <a:lnTo>
                  <a:pt x="512" y="1625"/>
                </a:lnTo>
                <a:lnTo>
                  <a:pt x="531" y="1644"/>
                </a:lnTo>
                <a:lnTo>
                  <a:pt x="554" y="1660"/>
                </a:lnTo>
                <a:lnTo>
                  <a:pt x="580" y="1672"/>
                </a:lnTo>
                <a:lnTo>
                  <a:pt x="610" y="1679"/>
                </a:lnTo>
                <a:lnTo>
                  <a:pt x="642" y="1682"/>
                </a:lnTo>
                <a:lnTo>
                  <a:pt x="671" y="1680"/>
                </a:lnTo>
                <a:lnTo>
                  <a:pt x="697" y="1676"/>
                </a:lnTo>
                <a:lnTo>
                  <a:pt x="719" y="1671"/>
                </a:lnTo>
                <a:lnTo>
                  <a:pt x="738" y="1664"/>
                </a:lnTo>
                <a:lnTo>
                  <a:pt x="753" y="1658"/>
                </a:lnTo>
                <a:lnTo>
                  <a:pt x="763" y="1653"/>
                </a:lnTo>
                <a:lnTo>
                  <a:pt x="769" y="1649"/>
                </a:lnTo>
                <a:lnTo>
                  <a:pt x="769" y="1812"/>
                </a:lnTo>
                <a:lnTo>
                  <a:pt x="757" y="1816"/>
                </a:lnTo>
                <a:lnTo>
                  <a:pt x="740" y="1820"/>
                </a:lnTo>
                <a:lnTo>
                  <a:pt x="718" y="1826"/>
                </a:lnTo>
                <a:lnTo>
                  <a:pt x="692" y="1830"/>
                </a:lnTo>
                <a:lnTo>
                  <a:pt x="663" y="1833"/>
                </a:lnTo>
                <a:lnTo>
                  <a:pt x="630" y="1834"/>
                </a:lnTo>
                <a:lnTo>
                  <a:pt x="592" y="1832"/>
                </a:lnTo>
                <a:lnTo>
                  <a:pt x="554" y="1826"/>
                </a:lnTo>
                <a:lnTo>
                  <a:pt x="518" y="1815"/>
                </a:lnTo>
                <a:lnTo>
                  <a:pt x="484" y="1801"/>
                </a:lnTo>
                <a:lnTo>
                  <a:pt x="451" y="1783"/>
                </a:lnTo>
                <a:lnTo>
                  <a:pt x="421" y="1762"/>
                </a:lnTo>
                <a:lnTo>
                  <a:pt x="394" y="1737"/>
                </a:lnTo>
                <a:lnTo>
                  <a:pt x="370" y="1710"/>
                </a:lnTo>
                <a:lnTo>
                  <a:pt x="350" y="1678"/>
                </a:lnTo>
                <a:lnTo>
                  <a:pt x="333" y="1643"/>
                </a:lnTo>
                <a:lnTo>
                  <a:pt x="322" y="1605"/>
                </a:lnTo>
                <a:lnTo>
                  <a:pt x="314" y="1564"/>
                </a:lnTo>
                <a:lnTo>
                  <a:pt x="311" y="1521"/>
                </a:lnTo>
                <a:lnTo>
                  <a:pt x="314" y="1477"/>
                </a:lnTo>
                <a:lnTo>
                  <a:pt x="323" y="1434"/>
                </a:lnTo>
                <a:lnTo>
                  <a:pt x="335" y="1395"/>
                </a:lnTo>
                <a:lnTo>
                  <a:pt x="353" y="1359"/>
                </a:lnTo>
                <a:lnTo>
                  <a:pt x="375" y="1326"/>
                </a:lnTo>
                <a:lnTo>
                  <a:pt x="402" y="1296"/>
                </a:lnTo>
                <a:lnTo>
                  <a:pt x="433" y="1271"/>
                </a:lnTo>
                <a:lnTo>
                  <a:pt x="466" y="1249"/>
                </a:lnTo>
                <a:lnTo>
                  <a:pt x="503" y="1231"/>
                </a:lnTo>
                <a:lnTo>
                  <a:pt x="544" y="1218"/>
                </a:lnTo>
                <a:lnTo>
                  <a:pt x="585" y="1211"/>
                </a:lnTo>
                <a:lnTo>
                  <a:pt x="630" y="1208"/>
                </a:lnTo>
                <a:close/>
                <a:moveTo>
                  <a:pt x="1556" y="1208"/>
                </a:moveTo>
                <a:lnTo>
                  <a:pt x="1583" y="1209"/>
                </a:lnTo>
                <a:lnTo>
                  <a:pt x="1610" y="1211"/>
                </a:lnTo>
                <a:lnTo>
                  <a:pt x="1634" y="1213"/>
                </a:lnTo>
                <a:lnTo>
                  <a:pt x="1656" y="1217"/>
                </a:lnTo>
                <a:lnTo>
                  <a:pt x="1675" y="1220"/>
                </a:lnTo>
                <a:lnTo>
                  <a:pt x="1689" y="1223"/>
                </a:lnTo>
                <a:lnTo>
                  <a:pt x="1699" y="1226"/>
                </a:lnTo>
                <a:lnTo>
                  <a:pt x="1704" y="1227"/>
                </a:lnTo>
                <a:lnTo>
                  <a:pt x="1704" y="1356"/>
                </a:lnTo>
                <a:lnTo>
                  <a:pt x="1700" y="1355"/>
                </a:lnTo>
                <a:lnTo>
                  <a:pt x="1691" y="1353"/>
                </a:lnTo>
                <a:lnTo>
                  <a:pt x="1679" y="1350"/>
                </a:lnTo>
                <a:lnTo>
                  <a:pt x="1663" y="1347"/>
                </a:lnTo>
                <a:lnTo>
                  <a:pt x="1645" y="1343"/>
                </a:lnTo>
                <a:lnTo>
                  <a:pt x="1625" y="1340"/>
                </a:lnTo>
                <a:lnTo>
                  <a:pt x="1605" y="1338"/>
                </a:lnTo>
                <a:lnTo>
                  <a:pt x="1586" y="1337"/>
                </a:lnTo>
                <a:lnTo>
                  <a:pt x="1557" y="1339"/>
                </a:lnTo>
                <a:lnTo>
                  <a:pt x="1534" y="1344"/>
                </a:lnTo>
                <a:lnTo>
                  <a:pt x="1515" y="1351"/>
                </a:lnTo>
                <a:lnTo>
                  <a:pt x="1502" y="1362"/>
                </a:lnTo>
                <a:lnTo>
                  <a:pt x="1494" y="1373"/>
                </a:lnTo>
                <a:lnTo>
                  <a:pt x="1491" y="1387"/>
                </a:lnTo>
                <a:lnTo>
                  <a:pt x="1494" y="1402"/>
                </a:lnTo>
                <a:lnTo>
                  <a:pt x="1501" y="1413"/>
                </a:lnTo>
                <a:lnTo>
                  <a:pt x="1511" y="1423"/>
                </a:lnTo>
                <a:lnTo>
                  <a:pt x="1523" y="1430"/>
                </a:lnTo>
                <a:lnTo>
                  <a:pt x="1536" y="1436"/>
                </a:lnTo>
                <a:lnTo>
                  <a:pt x="1549" y="1441"/>
                </a:lnTo>
                <a:lnTo>
                  <a:pt x="1560" y="1445"/>
                </a:lnTo>
                <a:lnTo>
                  <a:pt x="1602" y="1458"/>
                </a:lnTo>
                <a:lnTo>
                  <a:pt x="1634" y="1470"/>
                </a:lnTo>
                <a:lnTo>
                  <a:pt x="1661" y="1484"/>
                </a:lnTo>
                <a:lnTo>
                  <a:pt x="1684" y="1501"/>
                </a:lnTo>
                <a:lnTo>
                  <a:pt x="1703" y="1519"/>
                </a:lnTo>
                <a:lnTo>
                  <a:pt x="1719" y="1539"/>
                </a:lnTo>
                <a:lnTo>
                  <a:pt x="1731" y="1560"/>
                </a:lnTo>
                <a:lnTo>
                  <a:pt x="1740" y="1583"/>
                </a:lnTo>
                <a:lnTo>
                  <a:pt x="1745" y="1606"/>
                </a:lnTo>
                <a:lnTo>
                  <a:pt x="1746" y="1630"/>
                </a:lnTo>
                <a:lnTo>
                  <a:pt x="1744" y="1664"/>
                </a:lnTo>
                <a:lnTo>
                  <a:pt x="1737" y="1694"/>
                </a:lnTo>
                <a:lnTo>
                  <a:pt x="1727" y="1720"/>
                </a:lnTo>
                <a:lnTo>
                  <a:pt x="1712" y="1744"/>
                </a:lnTo>
                <a:lnTo>
                  <a:pt x="1696" y="1764"/>
                </a:lnTo>
                <a:lnTo>
                  <a:pt x="1676" y="1781"/>
                </a:lnTo>
                <a:lnTo>
                  <a:pt x="1654" y="1796"/>
                </a:lnTo>
                <a:lnTo>
                  <a:pt x="1630" y="1809"/>
                </a:lnTo>
                <a:lnTo>
                  <a:pt x="1604" y="1818"/>
                </a:lnTo>
                <a:lnTo>
                  <a:pt x="1578" y="1826"/>
                </a:lnTo>
                <a:lnTo>
                  <a:pt x="1551" y="1830"/>
                </a:lnTo>
                <a:lnTo>
                  <a:pt x="1524" y="1833"/>
                </a:lnTo>
                <a:lnTo>
                  <a:pt x="1498" y="1834"/>
                </a:lnTo>
                <a:lnTo>
                  <a:pt x="1467" y="1833"/>
                </a:lnTo>
                <a:lnTo>
                  <a:pt x="1439" y="1832"/>
                </a:lnTo>
                <a:lnTo>
                  <a:pt x="1412" y="1829"/>
                </a:lnTo>
                <a:lnTo>
                  <a:pt x="1388" y="1827"/>
                </a:lnTo>
                <a:lnTo>
                  <a:pt x="1368" y="1823"/>
                </a:lnTo>
                <a:lnTo>
                  <a:pt x="1351" y="1820"/>
                </a:lnTo>
                <a:lnTo>
                  <a:pt x="1339" y="1818"/>
                </a:lnTo>
                <a:lnTo>
                  <a:pt x="1334" y="1817"/>
                </a:lnTo>
                <a:lnTo>
                  <a:pt x="1334" y="1678"/>
                </a:lnTo>
                <a:lnTo>
                  <a:pt x="1343" y="1680"/>
                </a:lnTo>
                <a:lnTo>
                  <a:pt x="1356" y="1684"/>
                </a:lnTo>
                <a:lnTo>
                  <a:pt x="1375" y="1688"/>
                </a:lnTo>
                <a:lnTo>
                  <a:pt x="1397" y="1693"/>
                </a:lnTo>
                <a:lnTo>
                  <a:pt x="1422" y="1697"/>
                </a:lnTo>
                <a:lnTo>
                  <a:pt x="1448" y="1700"/>
                </a:lnTo>
                <a:lnTo>
                  <a:pt x="1477" y="1701"/>
                </a:lnTo>
                <a:lnTo>
                  <a:pt x="1507" y="1699"/>
                </a:lnTo>
                <a:lnTo>
                  <a:pt x="1531" y="1696"/>
                </a:lnTo>
                <a:lnTo>
                  <a:pt x="1552" y="1690"/>
                </a:lnTo>
                <a:lnTo>
                  <a:pt x="1568" y="1681"/>
                </a:lnTo>
                <a:lnTo>
                  <a:pt x="1578" y="1671"/>
                </a:lnTo>
                <a:lnTo>
                  <a:pt x="1585" y="1658"/>
                </a:lnTo>
                <a:lnTo>
                  <a:pt x="1587" y="1644"/>
                </a:lnTo>
                <a:lnTo>
                  <a:pt x="1585" y="1629"/>
                </a:lnTo>
                <a:lnTo>
                  <a:pt x="1578" y="1618"/>
                </a:lnTo>
                <a:lnTo>
                  <a:pt x="1567" y="1607"/>
                </a:lnTo>
                <a:lnTo>
                  <a:pt x="1553" y="1598"/>
                </a:lnTo>
                <a:lnTo>
                  <a:pt x="1537" y="1590"/>
                </a:lnTo>
                <a:lnTo>
                  <a:pt x="1520" y="1584"/>
                </a:lnTo>
                <a:lnTo>
                  <a:pt x="1509" y="1581"/>
                </a:lnTo>
                <a:lnTo>
                  <a:pt x="1498" y="1577"/>
                </a:lnTo>
                <a:lnTo>
                  <a:pt x="1487" y="1574"/>
                </a:lnTo>
                <a:lnTo>
                  <a:pt x="1462" y="1565"/>
                </a:lnTo>
                <a:lnTo>
                  <a:pt x="1439" y="1555"/>
                </a:lnTo>
                <a:lnTo>
                  <a:pt x="1416" y="1542"/>
                </a:lnTo>
                <a:lnTo>
                  <a:pt x="1396" y="1528"/>
                </a:lnTo>
                <a:lnTo>
                  <a:pt x="1378" y="1512"/>
                </a:lnTo>
                <a:lnTo>
                  <a:pt x="1363" y="1494"/>
                </a:lnTo>
                <a:lnTo>
                  <a:pt x="1350" y="1473"/>
                </a:lnTo>
                <a:lnTo>
                  <a:pt x="1341" y="1451"/>
                </a:lnTo>
                <a:lnTo>
                  <a:pt x="1334" y="1425"/>
                </a:lnTo>
                <a:lnTo>
                  <a:pt x="1332" y="1396"/>
                </a:lnTo>
                <a:lnTo>
                  <a:pt x="1334" y="1364"/>
                </a:lnTo>
                <a:lnTo>
                  <a:pt x="1342" y="1333"/>
                </a:lnTo>
                <a:lnTo>
                  <a:pt x="1354" y="1306"/>
                </a:lnTo>
                <a:lnTo>
                  <a:pt x="1371" y="1281"/>
                </a:lnTo>
                <a:lnTo>
                  <a:pt x="1392" y="1259"/>
                </a:lnTo>
                <a:lnTo>
                  <a:pt x="1417" y="1241"/>
                </a:lnTo>
                <a:lnTo>
                  <a:pt x="1446" y="1227"/>
                </a:lnTo>
                <a:lnTo>
                  <a:pt x="1479" y="1216"/>
                </a:lnTo>
                <a:lnTo>
                  <a:pt x="1515" y="1210"/>
                </a:lnTo>
                <a:lnTo>
                  <a:pt x="1556" y="1208"/>
                </a:lnTo>
                <a:close/>
                <a:moveTo>
                  <a:pt x="3381" y="493"/>
                </a:moveTo>
                <a:lnTo>
                  <a:pt x="3400" y="496"/>
                </a:lnTo>
                <a:lnTo>
                  <a:pt x="3418" y="503"/>
                </a:lnTo>
                <a:lnTo>
                  <a:pt x="3434" y="515"/>
                </a:lnTo>
                <a:lnTo>
                  <a:pt x="3446" y="531"/>
                </a:lnTo>
                <a:lnTo>
                  <a:pt x="3453" y="548"/>
                </a:lnTo>
                <a:lnTo>
                  <a:pt x="3456" y="569"/>
                </a:lnTo>
                <a:lnTo>
                  <a:pt x="3456" y="727"/>
                </a:lnTo>
                <a:lnTo>
                  <a:pt x="3453" y="748"/>
                </a:lnTo>
                <a:lnTo>
                  <a:pt x="3446" y="766"/>
                </a:lnTo>
                <a:lnTo>
                  <a:pt x="3434" y="780"/>
                </a:lnTo>
                <a:lnTo>
                  <a:pt x="3418" y="793"/>
                </a:lnTo>
                <a:lnTo>
                  <a:pt x="3400" y="801"/>
                </a:lnTo>
                <a:lnTo>
                  <a:pt x="3381" y="803"/>
                </a:lnTo>
                <a:lnTo>
                  <a:pt x="3361" y="801"/>
                </a:lnTo>
                <a:lnTo>
                  <a:pt x="3343" y="793"/>
                </a:lnTo>
                <a:lnTo>
                  <a:pt x="3328" y="780"/>
                </a:lnTo>
                <a:lnTo>
                  <a:pt x="3316" y="766"/>
                </a:lnTo>
                <a:lnTo>
                  <a:pt x="3308" y="748"/>
                </a:lnTo>
                <a:lnTo>
                  <a:pt x="3306" y="727"/>
                </a:lnTo>
                <a:lnTo>
                  <a:pt x="3306" y="569"/>
                </a:lnTo>
                <a:lnTo>
                  <a:pt x="3308" y="548"/>
                </a:lnTo>
                <a:lnTo>
                  <a:pt x="3316" y="531"/>
                </a:lnTo>
                <a:lnTo>
                  <a:pt x="3328" y="515"/>
                </a:lnTo>
                <a:lnTo>
                  <a:pt x="3343" y="503"/>
                </a:lnTo>
                <a:lnTo>
                  <a:pt x="3361" y="496"/>
                </a:lnTo>
                <a:lnTo>
                  <a:pt x="3381" y="493"/>
                </a:lnTo>
                <a:close/>
                <a:moveTo>
                  <a:pt x="1728" y="493"/>
                </a:moveTo>
                <a:lnTo>
                  <a:pt x="1748" y="496"/>
                </a:lnTo>
                <a:lnTo>
                  <a:pt x="1766" y="503"/>
                </a:lnTo>
                <a:lnTo>
                  <a:pt x="1781" y="515"/>
                </a:lnTo>
                <a:lnTo>
                  <a:pt x="1793" y="531"/>
                </a:lnTo>
                <a:lnTo>
                  <a:pt x="1800" y="548"/>
                </a:lnTo>
                <a:lnTo>
                  <a:pt x="1803" y="569"/>
                </a:lnTo>
                <a:lnTo>
                  <a:pt x="1803" y="727"/>
                </a:lnTo>
                <a:lnTo>
                  <a:pt x="1800" y="748"/>
                </a:lnTo>
                <a:lnTo>
                  <a:pt x="1793" y="766"/>
                </a:lnTo>
                <a:lnTo>
                  <a:pt x="1781" y="780"/>
                </a:lnTo>
                <a:lnTo>
                  <a:pt x="1766" y="793"/>
                </a:lnTo>
                <a:lnTo>
                  <a:pt x="1748" y="801"/>
                </a:lnTo>
                <a:lnTo>
                  <a:pt x="1728" y="803"/>
                </a:lnTo>
                <a:lnTo>
                  <a:pt x="1708" y="801"/>
                </a:lnTo>
                <a:lnTo>
                  <a:pt x="1690" y="793"/>
                </a:lnTo>
                <a:lnTo>
                  <a:pt x="1675" y="780"/>
                </a:lnTo>
                <a:lnTo>
                  <a:pt x="1663" y="766"/>
                </a:lnTo>
                <a:lnTo>
                  <a:pt x="1656" y="748"/>
                </a:lnTo>
                <a:lnTo>
                  <a:pt x="1653" y="727"/>
                </a:lnTo>
                <a:lnTo>
                  <a:pt x="1653" y="569"/>
                </a:lnTo>
                <a:lnTo>
                  <a:pt x="1656" y="548"/>
                </a:lnTo>
                <a:lnTo>
                  <a:pt x="1663" y="531"/>
                </a:lnTo>
                <a:lnTo>
                  <a:pt x="1675" y="515"/>
                </a:lnTo>
                <a:lnTo>
                  <a:pt x="1690" y="503"/>
                </a:lnTo>
                <a:lnTo>
                  <a:pt x="1708" y="496"/>
                </a:lnTo>
                <a:lnTo>
                  <a:pt x="1728" y="493"/>
                </a:lnTo>
                <a:close/>
                <a:moveTo>
                  <a:pt x="75" y="493"/>
                </a:moveTo>
                <a:lnTo>
                  <a:pt x="95" y="496"/>
                </a:lnTo>
                <a:lnTo>
                  <a:pt x="113" y="503"/>
                </a:lnTo>
                <a:lnTo>
                  <a:pt x="129" y="515"/>
                </a:lnTo>
                <a:lnTo>
                  <a:pt x="140" y="531"/>
                </a:lnTo>
                <a:lnTo>
                  <a:pt x="148" y="548"/>
                </a:lnTo>
                <a:lnTo>
                  <a:pt x="151" y="569"/>
                </a:lnTo>
                <a:lnTo>
                  <a:pt x="151" y="727"/>
                </a:lnTo>
                <a:lnTo>
                  <a:pt x="148" y="748"/>
                </a:lnTo>
                <a:lnTo>
                  <a:pt x="140" y="766"/>
                </a:lnTo>
                <a:lnTo>
                  <a:pt x="129" y="780"/>
                </a:lnTo>
                <a:lnTo>
                  <a:pt x="113" y="793"/>
                </a:lnTo>
                <a:lnTo>
                  <a:pt x="95" y="801"/>
                </a:lnTo>
                <a:lnTo>
                  <a:pt x="75" y="803"/>
                </a:lnTo>
                <a:lnTo>
                  <a:pt x="56" y="801"/>
                </a:lnTo>
                <a:lnTo>
                  <a:pt x="38" y="793"/>
                </a:lnTo>
                <a:lnTo>
                  <a:pt x="22" y="780"/>
                </a:lnTo>
                <a:lnTo>
                  <a:pt x="10" y="766"/>
                </a:lnTo>
                <a:lnTo>
                  <a:pt x="3" y="748"/>
                </a:lnTo>
                <a:lnTo>
                  <a:pt x="0" y="727"/>
                </a:lnTo>
                <a:lnTo>
                  <a:pt x="0" y="569"/>
                </a:lnTo>
                <a:lnTo>
                  <a:pt x="3" y="548"/>
                </a:lnTo>
                <a:lnTo>
                  <a:pt x="10" y="531"/>
                </a:lnTo>
                <a:lnTo>
                  <a:pt x="22" y="515"/>
                </a:lnTo>
                <a:lnTo>
                  <a:pt x="38" y="503"/>
                </a:lnTo>
                <a:lnTo>
                  <a:pt x="56" y="496"/>
                </a:lnTo>
                <a:lnTo>
                  <a:pt x="75" y="493"/>
                </a:lnTo>
                <a:close/>
                <a:moveTo>
                  <a:pt x="2968" y="285"/>
                </a:moveTo>
                <a:lnTo>
                  <a:pt x="2988" y="287"/>
                </a:lnTo>
                <a:lnTo>
                  <a:pt x="3006" y="295"/>
                </a:lnTo>
                <a:lnTo>
                  <a:pt x="3021" y="307"/>
                </a:lnTo>
                <a:lnTo>
                  <a:pt x="3033" y="322"/>
                </a:lnTo>
                <a:lnTo>
                  <a:pt x="3040" y="340"/>
                </a:lnTo>
                <a:lnTo>
                  <a:pt x="3043" y="360"/>
                </a:lnTo>
                <a:lnTo>
                  <a:pt x="3043" y="727"/>
                </a:lnTo>
                <a:lnTo>
                  <a:pt x="3040" y="748"/>
                </a:lnTo>
                <a:lnTo>
                  <a:pt x="3033" y="766"/>
                </a:lnTo>
                <a:lnTo>
                  <a:pt x="3021" y="780"/>
                </a:lnTo>
                <a:lnTo>
                  <a:pt x="3006" y="793"/>
                </a:lnTo>
                <a:lnTo>
                  <a:pt x="2988" y="801"/>
                </a:lnTo>
                <a:lnTo>
                  <a:pt x="2968" y="803"/>
                </a:lnTo>
                <a:lnTo>
                  <a:pt x="2947" y="801"/>
                </a:lnTo>
                <a:lnTo>
                  <a:pt x="2929" y="793"/>
                </a:lnTo>
                <a:lnTo>
                  <a:pt x="2915" y="780"/>
                </a:lnTo>
                <a:lnTo>
                  <a:pt x="2903" y="766"/>
                </a:lnTo>
                <a:lnTo>
                  <a:pt x="2895" y="748"/>
                </a:lnTo>
                <a:lnTo>
                  <a:pt x="2893" y="727"/>
                </a:lnTo>
                <a:lnTo>
                  <a:pt x="2893" y="360"/>
                </a:lnTo>
                <a:lnTo>
                  <a:pt x="2895" y="340"/>
                </a:lnTo>
                <a:lnTo>
                  <a:pt x="2903" y="322"/>
                </a:lnTo>
                <a:lnTo>
                  <a:pt x="2915" y="307"/>
                </a:lnTo>
                <a:lnTo>
                  <a:pt x="2929" y="295"/>
                </a:lnTo>
                <a:lnTo>
                  <a:pt x="2947" y="287"/>
                </a:lnTo>
                <a:lnTo>
                  <a:pt x="2968" y="285"/>
                </a:lnTo>
                <a:close/>
                <a:moveTo>
                  <a:pt x="2142" y="285"/>
                </a:moveTo>
                <a:lnTo>
                  <a:pt x="2162" y="287"/>
                </a:lnTo>
                <a:lnTo>
                  <a:pt x="2179" y="295"/>
                </a:lnTo>
                <a:lnTo>
                  <a:pt x="2194" y="307"/>
                </a:lnTo>
                <a:lnTo>
                  <a:pt x="2207" y="322"/>
                </a:lnTo>
                <a:lnTo>
                  <a:pt x="2214" y="340"/>
                </a:lnTo>
                <a:lnTo>
                  <a:pt x="2216" y="360"/>
                </a:lnTo>
                <a:lnTo>
                  <a:pt x="2216" y="727"/>
                </a:lnTo>
                <a:lnTo>
                  <a:pt x="2214" y="748"/>
                </a:lnTo>
                <a:lnTo>
                  <a:pt x="2207" y="766"/>
                </a:lnTo>
                <a:lnTo>
                  <a:pt x="2194" y="780"/>
                </a:lnTo>
                <a:lnTo>
                  <a:pt x="2179" y="793"/>
                </a:lnTo>
                <a:lnTo>
                  <a:pt x="2162" y="801"/>
                </a:lnTo>
                <a:lnTo>
                  <a:pt x="2142" y="803"/>
                </a:lnTo>
                <a:lnTo>
                  <a:pt x="2122" y="801"/>
                </a:lnTo>
                <a:lnTo>
                  <a:pt x="2104" y="793"/>
                </a:lnTo>
                <a:lnTo>
                  <a:pt x="2088" y="780"/>
                </a:lnTo>
                <a:lnTo>
                  <a:pt x="2077" y="766"/>
                </a:lnTo>
                <a:lnTo>
                  <a:pt x="2069" y="748"/>
                </a:lnTo>
                <a:lnTo>
                  <a:pt x="2066" y="727"/>
                </a:lnTo>
                <a:lnTo>
                  <a:pt x="2066" y="360"/>
                </a:lnTo>
                <a:lnTo>
                  <a:pt x="2069" y="340"/>
                </a:lnTo>
                <a:lnTo>
                  <a:pt x="2077" y="322"/>
                </a:lnTo>
                <a:lnTo>
                  <a:pt x="2088" y="307"/>
                </a:lnTo>
                <a:lnTo>
                  <a:pt x="2104" y="295"/>
                </a:lnTo>
                <a:lnTo>
                  <a:pt x="2122" y="287"/>
                </a:lnTo>
                <a:lnTo>
                  <a:pt x="2142" y="285"/>
                </a:lnTo>
                <a:close/>
                <a:moveTo>
                  <a:pt x="1315" y="285"/>
                </a:moveTo>
                <a:lnTo>
                  <a:pt x="1335" y="287"/>
                </a:lnTo>
                <a:lnTo>
                  <a:pt x="1353" y="295"/>
                </a:lnTo>
                <a:lnTo>
                  <a:pt x="1368" y="307"/>
                </a:lnTo>
                <a:lnTo>
                  <a:pt x="1380" y="322"/>
                </a:lnTo>
                <a:lnTo>
                  <a:pt x="1388" y="340"/>
                </a:lnTo>
                <a:lnTo>
                  <a:pt x="1390" y="360"/>
                </a:lnTo>
                <a:lnTo>
                  <a:pt x="1390" y="727"/>
                </a:lnTo>
                <a:lnTo>
                  <a:pt x="1388" y="748"/>
                </a:lnTo>
                <a:lnTo>
                  <a:pt x="1380" y="766"/>
                </a:lnTo>
                <a:lnTo>
                  <a:pt x="1368" y="780"/>
                </a:lnTo>
                <a:lnTo>
                  <a:pt x="1353" y="793"/>
                </a:lnTo>
                <a:lnTo>
                  <a:pt x="1335" y="801"/>
                </a:lnTo>
                <a:lnTo>
                  <a:pt x="1315" y="803"/>
                </a:lnTo>
                <a:lnTo>
                  <a:pt x="1295" y="801"/>
                </a:lnTo>
                <a:lnTo>
                  <a:pt x="1277" y="793"/>
                </a:lnTo>
                <a:lnTo>
                  <a:pt x="1262" y="780"/>
                </a:lnTo>
                <a:lnTo>
                  <a:pt x="1250" y="766"/>
                </a:lnTo>
                <a:lnTo>
                  <a:pt x="1242" y="748"/>
                </a:lnTo>
                <a:lnTo>
                  <a:pt x="1240" y="727"/>
                </a:lnTo>
                <a:lnTo>
                  <a:pt x="1240" y="360"/>
                </a:lnTo>
                <a:lnTo>
                  <a:pt x="1242" y="340"/>
                </a:lnTo>
                <a:lnTo>
                  <a:pt x="1250" y="322"/>
                </a:lnTo>
                <a:lnTo>
                  <a:pt x="1262" y="307"/>
                </a:lnTo>
                <a:lnTo>
                  <a:pt x="1277" y="295"/>
                </a:lnTo>
                <a:lnTo>
                  <a:pt x="1295" y="287"/>
                </a:lnTo>
                <a:lnTo>
                  <a:pt x="1315" y="285"/>
                </a:lnTo>
                <a:close/>
                <a:moveTo>
                  <a:pt x="488" y="285"/>
                </a:moveTo>
                <a:lnTo>
                  <a:pt x="508" y="287"/>
                </a:lnTo>
                <a:lnTo>
                  <a:pt x="527" y="295"/>
                </a:lnTo>
                <a:lnTo>
                  <a:pt x="541" y="307"/>
                </a:lnTo>
                <a:lnTo>
                  <a:pt x="553" y="322"/>
                </a:lnTo>
                <a:lnTo>
                  <a:pt x="561" y="340"/>
                </a:lnTo>
                <a:lnTo>
                  <a:pt x="563" y="360"/>
                </a:lnTo>
                <a:lnTo>
                  <a:pt x="563" y="727"/>
                </a:lnTo>
                <a:lnTo>
                  <a:pt x="561" y="748"/>
                </a:lnTo>
                <a:lnTo>
                  <a:pt x="553" y="766"/>
                </a:lnTo>
                <a:lnTo>
                  <a:pt x="541" y="780"/>
                </a:lnTo>
                <a:lnTo>
                  <a:pt x="527" y="793"/>
                </a:lnTo>
                <a:lnTo>
                  <a:pt x="508" y="801"/>
                </a:lnTo>
                <a:lnTo>
                  <a:pt x="488" y="803"/>
                </a:lnTo>
                <a:lnTo>
                  <a:pt x="468" y="801"/>
                </a:lnTo>
                <a:lnTo>
                  <a:pt x="450" y="793"/>
                </a:lnTo>
                <a:lnTo>
                  <a:pt x="436" y="780"/>
                </a:lnTo>
                <a:lnTo>
                  <a:pt x="423" y="766"/>
                </a:lnTo>
                <a:lnTo>
                  <a:pt x="416" y="748"/>
                </a:lnTo>
                <a:lnTo>
                  <a:pt x="414" y="727"/>
                </a:lnTo>
                <a:lnTo>
                  <a:pt x="414" y="360"/>
                </a:lnTo>
                <a:lnTo>
                  <a:pt x="416" y="340"/>
                </a:lnTo>
                <a:lnTo>
                  <a:pt x="423" y="322"/>
                </a:lnTo>
                <a:lnTo>
                  <a:pt x="436" y="307"/>
                </a:lnTo>
                <a:lnTo>
                  <a:pt x="450" y="295"/>
                </a:lnTo>
                <a:lnTo>
                  <a:pt x="468" y="287"/>
                </a:lnTo>
                <a:lnTo>
                  <a:pt x="488" y="285"/>
                </a:lnTo>
                <a:close/>
                <a:moveTo>
                  <a:pt x="2555" y="0"/>
                </a:moveTo>
                <a:lnTo>
                  <a:pt x="2575" y="2"/>
                </a:lnTo>
                <a:lnTo>
                  <a:pt x="2593" y="10"/>
                </a:lnTo>
                <a:lnTo>
                  <a:pt x="2608" y="22"/>
                </a:lnTo>
                <a:lnTo>
                  <a:pt x="2619" y="37"/>
                </a:lnTo>
                <a:lnTo>
                  <a:pt x="2628" y="55"/>
                </a:lnTo>
                <a:lnTo>
                  <a:pt x="2630" y="75"/>
                </a:lnTo>
                <a:lnTo>
                  <a:pt x="2630" y="879"/>
                </a:lnTo>
                <a:lnTo>
                  <a:pt x="2628" y="899"/>
                </a:lnTo>
                <a:lnTo>
                  <a:pt x="2619" y="917"/>
                </a:lnTo>
                <a:lnTo>
                  <a:pt x="2608" y="931"/>
                </a:lnTo>
                <a:lnTo>
                  <a:pt x="2593" y="944"/>
                </a:lnTo>
                <a:lnTo>
                  <a:pt x="2575" y="951"/>
                </a:lnTo>
                <a:lnTo>
                  <a:pt x="2555" y="953"/>
                </a:lnTo>
                <a:lnTo>
                  <a:pt x="2535" y="951"/>
                </a:lnTo>
                <a:lnTo>
                  <a:pt x="2517" y="944"/>
                </a:lnTo>
                <a:lnTo>
                  <a:pt x="2502" y="931"/>
                </a:lnTo>
                <a:lnTo>
                  <a:pt x="2490" y="917"/>
                </a:lnTo>
                <a:lnTo>
                  <a:pt x="2483" y="899"/>
                </a:lnTo>
                <a:lnTo>
                  <a:pt x="2480" y="879"/>
                </a:lnTo>
                <a:lnTo>
                  <a:pt x="2480" y="75"/>
                </a:lnTo>
                <a:lnTo>
                  <a:pt x="2483" y="55"/>
                </a:lnTo>
                <a:lnTo>
                  <a:pt x="2490" y="37"/>
                </a:lnTo>
                <a:lnTo>
                  <a:pt x="2502" y="22"/>
                </a:lnTo>
                <a:lnTo>
                  <a:pt x="2517" y="10"/>
                </a:lnTo>
                <a:lnTo>
                  <a:pt x="2535" y="2"/>
                </a:lnTo>
                <a:lnTo>
                  <a:pt x="2555" y="0"/>
                </a:lnTo>
                <a:close/>
                <a:moveTo>
                  <a:pt x="902" y="0"/>
                </a:moveTo>
                <a:lnTo>
                  <a:pt x="922" y="2"/>
                </a:lnTo>
                <a:lnTo>
                  <a:pt x="939" y="10"/>
                </a:lnTo>
                <a:lnTo>
                  <a:pt x="955" y="22"/>
                </a:lnTo>
                <a:lnTo>
                  <a:pt x="967" y="37"/>
                </a:lnTo>
                <a:lnTo>
                  <a:pt x="974" y="55"/>
                </a:lnTo>
                <a:lnTo>
                  <a:pt x="977" y="75"/>
                </a:lnTo>
                <a:lnTo>
                  <a:pt x="977" y="879"/>
                </a:lnTo>
                <a:lnTo>
                  <a:pt x="974" y="899"/>
                </a:lnTo>
                <a:lnTo>
                  <a:pt x="967" y="917"/>
                </a:lnTo>
                <a:lnTo>
                  <a:pt x="955" y="931"/>
                </a:lnTo>
                <a:lnTo>
                  <a:pt x="939" y="944"/>
                </a:lnTo>
                <a:lnTo>
                  <a:pt x="922" y="951"/>
                </a:lnTo>
                <a:lnTo>
                  <a:pt x="902" y="953"/>
                </a:lnTo>
                <a:lnTo>
                  <a:pt x="882" y="951"/>
                </a:lnTo>
                <a:lnTo>
                  <a:pt x="864" y="944"/>
                </a:lnTo>
                <a:lnTo>
                  <a:pt x="848" y="931"/>
                </a:lnTo>
                <a:lnTo>
                  <a:pt x="837" y="917"/>
                </a:lnTo>
                <a:lnTo>
                  <a:pt x="829" y="899"/>
                </a:lnTo>
                <a:lnTo>
                  <a:pt x="826" y="879"/>
                </a:lnTo>
                <a:lnTo>
                  <a:pt x="826" y="75"/>
                </a:lnTo>
                <a:lnTo>
                  <a:pt x="829" y="55"/>
                </a:lnTo>
                <a:lnTo>
                  <a:pt x="837" y="37"/>
                </a:lnTo>
                <a:lnTo>
                  <a:pt x="848" y="22"/>
                </a:lnTo>
                <a:lnTo>
                  <a:pt x="864" y="10"/>
                </a:lnTo>
                <a:lnTo>
                  <a:pt x="882" y="2"/>
                </a:lnTo>
                <a:lnTo>
                  <a:pt x="902" y="0"/>
                </a:lnTo>
                <a:close/>
              </a:path>
            </a:pathLst>
          </a:custGeom>
          <a:solidFill>
            <a:srgbClr val="005073"/>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5073"/>
              </a:solidFill>
              <a:effectLst/>
              <a:uLnTx/>
              <a:uFillTx/>
              <a:latin typeface="Arial" charset="0"/>
              <a:ea typeface="ＭＳ Ｐゴシック" charset="0"/>
              <a:cs typeface="ＭＳ Ｐゴシック" charset="0"/>
            </a:endParaRPr>
          </a:p>
        </p:txBody>
      </p:sp>
      <p:sp>
        <p:nvSpPr>
          <p:cNvPr id="9" name="Title 1"/>
          <p:cNvSpPr txBox="1">
            <a:spLocks/>
          </p:cNvSpPr>
          <p:nvPr userDrawn="1"/>
        </p:nvSpPr>
        <p:spPr bwMode="auto">
          <a:xfrm>
            <a:off x="685800" y="990600"/>
            <a:ext cx="7598042" cy="256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noAutofit/>
          </a:bodyPr>
          <a:lstStyle>
            <a:lvl1pPr marL="0" indent="0" algn="l" defTabSz="684213" rtl="0" eaLnBrk="1" fontAlgn="base" hangingPunct="1">
              <a:lnSpc>
                <a:spcPct val="90000"/>
              </a:lnSpc>
              <a:spcBef>
                <a:spcPct val="0"/>
              </a:spcBef>
              <a:spcAft>
                <a:spcPct val="0"/>
              </a:spcAft>
              <a:buFont typeface="Arial" panose="020B0604020202020204" pitchFamily="34" charset="0"/>
              <a:buNone/>
              <a:defRPr lang="en-US" sz="4600" b="0" i="0" u="none" kern="1200" spc="0" baseline="0">
                <a:solidFill>
                  <a:schemeClr val="bg1"/>
                </a:solidFill>
                <a:latin typeface="+mj-lt"/>
                <a:ea typeface="CiscoSansTT Thin" charset="0"/>
                <a:cs typeface="CiscoSansTT Thin" charset="0"/>
              </a:defRPr>
            </a:lvl1pPr>
            <a:lvl2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2pPr>
            <a:lvl3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3pPr>
            <a:lvl4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4pPr>
            <a:lvl5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5pPr>
            <a:lvl6pPr marL="4572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6pPr>
            <a:lvl7pPr marL="9144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7pPr>
            <a:lvl8pPr marL="13716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8pPr>
            <a:lvl9pPr marL="18288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9pPr>
          </a:lstStyle>
          <a:p>
            <a:pPr marL="0" marR="0" lvl="0" indent="0" algn="l" defTabSz="684213" rtl="0" eaLnBrk="1" fontAlgn="base" latinLnBrk="0" hangingPunct="1">
              <a:lnSpc>
                <a:spcPct val="90000"/>
              </a:lnSpc>
              <a:spcBef>
                <a:spcPct val="0"/>
              </a:spcBef>
              <a:spcAft>
                <a:spcPct val="0"/>
              </a:spcAft>
              <a:buClrTx/>
              <a:buSzTx/>
              <a:buFont typeface="Arial" panose="020B0604020202020204" pitchFamily="34" charset="0"/>
              <a:buNone/>
              <a:tabLst/>
              <a:defRPr/>
            </a:pPr>
            <a:r>
              <a:rPr kumimoji="0" lang="en-GB" sz="4600" b="0" i="0" u="none" strike="noStrike" kern="1200" cap="none" spc="0" normalizeH="0" baseline="0" noProof="0">
                <a:ln>
                  <a:noFill/>
                </a:ln>
                <a:solidFill>
                  <a:srgbClr val="005073"/>
                </a:solidFill>
                <a:effectLst/>
                <a:uLnTx/>
                <a:uFillTx/>
                <a:latin typeface="Calibri Light" panose="020F0302020204030204"/>
                <a:ea typeface="CiscoSansTT Thin" charset="0"/>
                <a:cs typeface="CiscoSansTT Thin" charset="0"/>
              </a:rPr>
              <a:t>Section Title Goes Here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E59386-E374-834A-B45C-45B638025929}" type="datetimeFigureOut">
              <a:rPr lang="en-US" smtClean="0"/>
              <a:t>8/23/19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E59386-E374-834A-B45C-45B638025929}" type="datetimeFigureOut">
              <a:rPr lang="en-US" smtClean="0"/>
              <a:t>8/23/19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E59386-E374-834A-B45C-45B638025929}" type="datetimeFigureOut">
              <a:rPr lang="en-US" smtClean="0"/>
              <a:t>8/23/19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82181C3B-20F3-C144-AD7B-E4985786825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685800"/>
            <a:ext cx="10515600" cy="1325563"/>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858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E59386-E374-834A-B45C-45B638025929}" type="datetimeFigureOut">
              <a:rPr lang="en-US" smtClean="0"/>
              <a:t>8/23/19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21129319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9" r:id="rId3"/>
    <p:sldLayoutId id="2147483684" r:id="rId4"/>
    <p:sldLayoutId id="2147483686" r:id="rId5"/>
    <p:sldLayoutId id="2147483685" r:id="rId6"/>
    <p:sldLayoutId id="2147483675" r:id="rId7"/>
    <p:sldLayoutId id="2147483676" r:id="rId8"/>
    <p:sldLayoutId id="2147483677" r:id="rId9"/>
    <p:sldLayoutId id="2147483678" r:id="rId10"/>
    <p:sldLayoutId id="2147483680" r:id="rId11"/>
    <p:sldLayoutId id="2147483681" r:id="rId12"/>
    <p:sldLayoutId id="2147483682" r:id="rId13"/>
    <p:sldLayoutId id="2147483683" r:id="rId14"/>
  </p:sldLayoutIdLst>
  <p:txStyles>
    <p:titleStyle>
      <a:lvl1pPr algn="l" defTabSz="914400" rtl="0" eaLnBrk="1" latinLnBrk="0" hangingPunct="1">
        <a:lnSpc>
          <a:spcPct val="90000"/>
        </a:lnSpc>
        <a:spcBef>
          <a:spcPct val="0"/>
        </a:spcBef>
        <a:buNone/>
        <a:defRPr sz="4000" kern="1200" baseline="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5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432" userDrawn="1">
          <p15:clr>
            <a:srgbClr val="F26B43"/>
          </p15:clr>
        </p15:guide>
        <p15:guide id="3" pos="3681" userDrawn="1">
          <p15:clr>
            <a:srgbClr val="F26B43"/>
          </p15:clr>
        </p15:guide>
        <p15:guide id="4" pos="5745" userDrawn="1">
          <p15:clr>
            <a:srgbClr val="F26B43"/>
          </p15:clr>
        </p15:guide>
        <p15:guide id="5" pos="7248" userDrawn="1">
          <p15:clr>
            <a:srgbClr val="F26B43"/>
          </p15:clr>
        </p15:guide>
        <p15:guide id="6" orient="horz" pos="432" userDrawn="1">
          <p15:clr>
            <a:srgbClr val="F26B43"/>
          </p15:clr>
        </p15:guide>
        <p15:guide id="7" orient="horz" pos="3840" userDrawn="1">
          <p15:clr>
            <a:srgbClr val="F26B43"/>
          </p15:clr>
        </p15:guide>
        <p15:guide id="8" pos="5450" userDrawn="1">
          <p15:clr>
            <a:srgbClr val="F26B43"/>
          </p15:clr>
        </p15:guide>
        <p15:guide id="9" pos="1912" userDrawn="1">
          <p15:clr>
            <a:srgbClr val="F26B43"/>
          </p15:clr>
        </p15:guide>
        <p15:guide id="10" pos="2184" userDrawn="1">
          <p15:clr>
            <a:srgbClr val="F26B43"/>
          </p15:clr>
        </p15:guide>
        <p15:guide id="11" pos="3953" userDrawn="1">
          <p15:clr>
            <a:srgbClr val="F26B43"/>
          </p15:clr>
        </p15:guide>
        <p15:guide id="12" orient="horz" pos="1296" userDrawn="1">
          <p15:clr>
            <a:srgbClr val="F26B43"/>
          </p15:clr>
        </p15:guide>
        <p15:guide id="13" orient="horz" pos="864" userDrawn="1">
          <p15:clr>
            <a:srgbClr val="F26B43"/>
          </p15:clr>
        </p15:guide>
        <p15:guide id="14" orient="horz" pos="109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collaborationhelp.cisco.com/article/en-us/n0rlwx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685800" y="2895600"/>
            <a:ext cx="7598042" cy="256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Autofit/>
          </a:bodyPr>
          <a:lstStyle>
            <a:lvl1pPr marL="0" indent="0" algn="l" defTabSz="684213" rtl="0" eaLnBrk="1" fontAlgn="base" hangingPunct="1">
              <a:lnSpc>
                <a:spcPct val="90000"/>
              </a:lnSpc>
              <a:spcBef>
                <a:spcPct val="0"/>
              </a:spcBef>
              <a:spcAft>
                <a:spcPct val="0"/>
              </a:spcAft>
              <a:buFont typeface="Arial" panose="020B0604020202020204" pitchFamily="34" charset="0"/>
              <a:buNone/>
              <a:defRPr lang="en-US" sz="4600" b="0" i="0" u="none" kern="1200" spc="0" baseline="0">
                <a:solidFill>
                  <a:schemeClr val="bg1"/>
                </a:solidFill>
                <a:latin typeface="+mj-lt"/>
                <a:ea typeface="CiscoSansTT Thin" charset="0"/>
                <a:cs typeface="CiscoSansTT Thin" charset="0"/>
              </a:defRPr>
            </a:lvl1pPr>
            <a:lvl2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2pPr>
            <a:lvl3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3pPr>
            <a:lvl4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4pPr>
            <a:lvl5pPr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5pPr>
            <a:lvl6pPr marL="4572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6pPr>
            <a:lvl7pPr marL="9144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7pPr>
            <a:lvl8pPr marL="13716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8pPr>
            <a:lvl9pPr marL="1828800" algn="l" defTabSz="684213" rtl="0" eaLnBrk="1" fontAlgn="base" hangingPunct="1">
              <a:lnSpc>
                <a:spcPct val="80000"/>
              </a:lnSpc>
              <a:spcBef>
                <a:spcPct val="0"/>
              </a:spcBef>
              <a:spcAft>
                <a:spcPct val="0"/>
              </a:spcAft>
              <a:defRPr sz="3200">
                <a:solidFill>
                  <a:srgbClr val="676767"/>
                </a:solidFill>
                <a:latin typeface="Arial" charset="0"/>
                <a:ea typeface="ＭＳ Ｐゴシック" charset="0"/>
              </a:defRPr>
            </a:lvl9pPr>
          </a:lstStyle>
          <a:p>
            <a:pPr marL="0" marR="0" lvl="0" indent="0" algn="l" defTabSz="684213" rtl="0" eaLnBrk="1" fontAlgn="base" latinLnBrk="0" hangingPunct="1">
              <a:lnSpc>
                <a:spcPct val="90000"/>
              </a:lnSpc>
              <a:spcBef>
                <a:spcPct val="0"/>
              </a:spcBef>
              <a:spcAft>
                <a:spcPct val="0"/>
              </a:spcAft>
              <a:buClrTx/>
              <a:buSzTx/>
              <a:buFont typeface="Arial" panose="020B0604020202020204" pitchFamily="34" charset="0"/>
              <a:buNone/>
              <a:tabLst/>
              <a:defRPr/>
            </a:pPr>
            <a:r>
              <a:rPr kumimoji="0" lang="en-GB" sz="5000" b="0" i="0" u="none" strike="noStrike" kern="1200" cap="none" spc="0" normalizeH="0" baseline="0" noProof="0">
                <a:ln>
                  <a:noFill/>
                </a:ln>
                <a:solidFill>
                  <a:srgbClr val="005073"/>
                </a:solidFill>
                <a:effectLst/>
                <a:uLnTx/>
                <a:uFillTx/>
                <a:ea typeface="CiscoSansTT Thin" charset="0"/>
                <a:cs typeface="CiscoSansTT Thin" charset="0"/>
              </a:rPr>
              <a:t>Measurement</a:t>
            </a:r>
          </a:p>
        </p:txBody>
      </p:sp>
      <p:sp>
        <p:nvSpPr>
          <p:cNvPr id="4" name="Freeform 3"/>
          <p:cNvSpPr>
            <a:spLocks noChangeAspect="1" noEditPoints="1"/>
          </p:cNvSpPr>
          <p:nvPr/>
        </p:nvSpPr>
        <p:spPr bwMode="auto">
          <a:xfrm>
            <a:off x="10159255" y="5380434"/>
            <a:ext cx="1346945" cy="715566"/>
          </a:xfrm>
          <a:custGeom>
            <a:avLst/>
            <a:gdLst>
              <a:gd name="T0" fmla="*/ 2671 w 3456"/>
              <a:gd name="T1" fmla="*/ 1521 h 1834"/>
              <a:gd name="T2" fmla="*/ 2857 w 3456"/>
              <a:gd name="T3" fmla="*/ 1677 h 1834"/>
              <a:gd name="T4" fmla="*/ 2975 w 3456"/>
              <a:gd name="T5" fmla="*/ 1465 h 1834"/>
              <a:gd name="T6" fmla="*/ 1129 w 3456"/>
              <a:gd name="T7" fmla="*/ 1823 h 1834"/>
              <a:gd name="T8" fmla="*/ 3082 w 3456"/>
              <a:gd name="T9" fmla="*/ 1330 h 1834"/>
              <a:gd name="T10" fmla="*/ 3082 w 3456"/>
              <a:gd name="T11" fmla="*/ 1712 h 1834"/>
              <a:gd name="T12" fmla="*/ 2700 w 3456"/>
              <a:gd name="T13" fmla="*/ 1809 h 1834"/>
              <a:gd name="T14" fmla="*/ 2513 w 3456"/>
              <a:gd name="T15" fmla="*/ 1479 h 1834"/>
              <a:gd name="T16" fmla="*/ 2783 w 3456"/>
              <a:gd name="T17" fmla="*/ 1211 h 1834"/>
              <a:gd name="T18" fmla="*/ 2351 w 3456"/>
              <a:gd name="T19" fmla="*/ 1392 h 1834"/>
              <a:gd name="T20" fmla="*/ 2136 w 3456"/>
              <a:gd name="T21" fmla="*/ 1381 h 1834"/>
              <a:gd name="T22" fmla="*/ 2093 w 3456"/>
              <a:gd name="T23" fmla="*/ 1625 h 1834"/>
              <a:gd name="T24" fmla="*/ 2335 w 3456"/>
              <a:gd name="T25" fmla="*/ 1658 h 1834"/>
              <a:gd name="T26" fmla="*/ 2174 w 3456"/>
              <a:gd name="T27" fmla="*/ 1832 h 1834"/>
              <a:gd name="T28" fmla="*/ 1903 w 3456"/>
              <a:gd name="T29" fmla="*/ 1605 h 1834"/>
              <a:gd name="T30" fmla="*/ 2047 w 3456"/>
              <a:gd name="T31" fmla="*/ 1249 h 1834"/>
              <a:gd name="T32" fmla="*/ 748 w 3456"/>
              <a:gd name="T33" fmla="*/ 1223 h 1834"/>
              <a:gd name="T34" fmla="*/ 642 w 3456"/>
              <a:gd name="T35" fmla="*/ 1359 h 1834"/>
              <a:gd name="T36" fmla="*/ 479 w 3456"/>
              <a:gd name="T37" fmla="*/ 1550 h 1834"/>
              <a:gd name="T38" fmla="*/ 697 w 3456"/>
              <a:gd name="T39" fmla="*/ 1676 h 1834"/>
              <a:gd name="T40" fmla="*/ 692 w 3456"/>
              <a:gd name="T41" fmla="*/ 1830 h 1834"/>
              <a:gd name="T42" fmla="*/ 370 w 3456"/>
              <a:gd name="T43" fmla="*/ 1710 h 1834"/>
              <a:gd name="T44" fmla="*/ 375 w 3456"/>
              <a:gd name="T45" fmla="*/ 1326 h 1834"/>
              <a:gd name="T46" fmla="*/ 1610 w 3456"/>
              <a:gd name="T47" fmla="*/ 1211 h 1834"/>
              <a:gd name="T48" fmla="*/ 1679 w 3456"/>
              <a:gd name="T49" fmla="*/ 1350 h 1834"/>
              <a:gd name="T50" fmla="*/ 1494 w 3456"/>
              <a:gd name="T51" fmla="*/ 1373 h 1834"/>
              <a:gd name="T52" fmla="*/ 1634 w 3456"/>
              <a:gd name="T53" fmla="*/ 1470 h 1834"/>
              <a:gd name="T54" fmla="*/ 1737 w 3456"/>
              <a:gd name="T55" fmla="*/ 1694 h 1834"/>
              <a:gd name="T56" fmla="*/ 1524 w 3456"/>
              <a:gd name="T57" fmla="*/ 1833 h 1834"/>
              <a:gd name="T58" fmla="*/ 1334 w 3456"/>
              <a:gd name="T59" fmla="*/ 1678 h 1834"/>
              <a:gd name="T60" fmla="*/ 1552 w 3456"/>
              <a:gd name="T61" fmla="*/ 1690 h 1834"/>
              <a:gd name="T62" fmla="*/ 1520 w 3456"/>
              <a:gd name="T63" fmla="*/ 1584 h 1834"/>
              <a:gd name="T64" fmla="*/ 1350 w 3456"/>
              <a:gd name="T65" fmla="*/ 1473 h 1834"/>
              <a:gd name="T66" fmla="*/ 1446 w 3456"/>
              <a:gd name="T67" fmla="*/ 1227 h 1834"/>
              <a:gd name="T68" fmla="*/ 3456 w 3456"/>
              <a:gd name="T69" fmla="*/ 569 h 1834"/>
              <a:gd name="T70" fmla="*/ 3328 w 3456"/>
              <a:gd name="T71" fmla="*/ 780 h 1834"/>
              <a:gd name="T72" fmla="*/ 3381 w 3456"/>
              <a:gd name="T73" fmla="*/ 493 h 1834"/>
              <a:gd name="T74" fmla="*/ 1793 w 3456"/>
              <a:gd name="T75" fmla="*/ 766 h 1834"/>
              <a:gd name="T76" fmla="*/ 1653 w 3456"/>
              <a:gd name="T77" fmla="*/ 727 h 1834"/>
              <a:gd name="T78" fmla="*/ 113 w 3456"/>
              <a:gd name="T79" fmla="*/ 503 h 1834"/>
              <a:gd name="T80" fmla="*/ 95 w 3456"/>
              <a:gd name="T81" fmla="*/ 801 h 1834"/>
              <a:gd name="T82" fmla="*/ 10 w 3456"/>
              <a:gd name="T83" fmla="*/ 531 h 1834"/>
              <a:gd name="T84" fmla="*/ 3040 w 3456"/>
              <a:gd name="T85" fmla="*/ 340 h 1834"/>
              <a:gd name="T86" fmla="*/ 2929 w 3456"/>
              <a:gd name="T87" fmla="*/ 793 h 1834"/>
              <a:gd name="T88" fmla="*/ 2947 w 3456"/>
              <a:gd name="T89" fmla="*/ 287 h 1834"/>
              <a:gd name="T90" fmla="*/ 2214 w 3456"/>
              <a:gd name="T91" fmla="*/ 748 h 1834"/>
              <a:gd name="T92" fmla="*/ 2069 w 3456"/>
              <a:gd name="T93" fmla="*/ 748 h 1834"/>
              <a:gd name="T94" fmla="*/ 1335 w 3456"/>
              <a:gd name="T95" fmla="*/ 287 h 1834"/>
              <a:gd name="T96" fmla="*/ 1353 w 3456"/>
              <a:gd name="T97" fmla="*/ 793 h 1834"/>
              <a:gd name="T98" fmla="*/ 1242 w 3456"/>
              <a:gd name="T99" fmla="*/ 340 h 1834"/>
              <a:gd name="T100" fmla="*/ 553 w 3456"/>
              <a:gd name="T101" fmla="*/ 322 h 1834"/>
              <a:gd name="T102" fmla="*/ 468 w 3456"/>
              <a:gd name="T103" fmla="*/ 801 h 1834"/>
              <a:gd name="T104" fmla="*/ 450 w 3456"/>
              <a:gd name="T105" fmla="*/ 295 h 1834"/>
              <a:gd name="T106" fmla="*/ 2630 w 3456"/>
              <a:gd name="T107" fmla="*/ 879 h 1834"/>
              <a:gd name="T108" fmla="*/ 2490 w 3456"/>
              <a:gd name="T109" fmla="*/ 917 h 1834"/>
              <a:gd name="T110" fmla="*/ 902 w 3456"/>
              <a:gd name="T111" fmla="*/ 0 h 1834"/>
              <a:gd name="T112" fmla="*/ 955 w 3456"/>
              <a:gd name="T113" fmla="*/ 931 h 1834"/>
              <a:gd name="T114" fmla="*/ 826 w 3456"/>
              <a:gd name="T115" fmla="*/ 75 h 1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456" h="1834">
                <a:moveTo>
                  <a:pt x="2828" y="1362"/>
                </a:moveTo>
                <a:lnTo>
                  <a:pt x="2798" y="1364"/>
                </a:lnTo>
                <a:lnTo>
                  <a:pt x="2771" y="1371"/>
                </a:lnTo>
                <a:lnTo>
                  <a:pt x="2747" y="1384"/>
                </a:lnTo>
                <a:lnTo>
                  <a:pt x="2725" y="1400"/>
                </a:lnTo>
                <a:lnTo>
                  <a:pt x="2706" y="1419"/>
                </a:lnTo>
                <a:lnTo>
                  <a:pt x="2691" y="1441"/>
                </a:lnTo>
                <a:lnTo>
                  <a:pt x="2680" y="1465"/>
                </a:lnTo>
                <a:lnTo>
                  <a:pt x="2674" y="1492"/>
                </a:lnTo>
                <a:lnTo>
                  <a:pt x="2671" y="1521"/>
                </a:lnTo>
                <a:lnTo>
                  <a:pt x="2674" y="1549"/>
                </a:lnTo>
                <a:lnTo>
                  <a:pt x="2680" y="1577"/>
                </a:lnTo>
                <a:lnTo>
                  <a:pt x="2691" y="1601"/>
                </a:lnTo>
                <a:lnTo>
                  <a:pt x="2706" y="1623"/>
                </a:lnTo>
                <a:lnTo>
                  <a:pt x="2725" y="1642"/>
                </a:lnTo>
                <a:lnTo>
                  <a:pt x="2747" y="1658"/>
                </a:lnTo>
                <a:lnTo>
                  <a:pt x="2771" y="1669"/>
                </a:lnTo>
                <a:lnTo>
                  <a:pt x="2798" y="1677"/>
                </a:lnTo>
                <a:lnTo>
                  <a:pt x="2828" y="1680"/>
                </a:lnTo>
                <a:lnTo>
                  <a:pt x="2857" y="1677"/>
                </a:lnTo>
                <a:lnTo>
                  <a:pt x="2883" y="1669"/>
                </a:lnTo>
                <a:lnTo>
                  <a:pt x="2908" y="1658"/>
                </a:lnTo>
                <a:lnTo>
                  <a:pt x="2930" y="1642"/>
                </a:lnTo>
                <a:lnTo>
                  <a:pt x="2948" y="1623"/>
                </a:lnTo>
                <a:lnTo>
                  <a:pt x="2964" y="1601"/>
                </a:lnTo>
                <a:lnTo>
                  <a:pt x="2975" y="1577"/>
                </a:lnTo>
                <a:lnTo>
                  <a:pt x="2982" y="1549"/>
                </a:lnTo>
                <a:lnTo>
                  <a:pt x="2985" y="1521"/>
                </a:lnTo>
                <a:lnTo>
                  <a:pt x="2982" y="1492"/>
                </a:lnTo>
                <a:lnTo>
                  <a:pt x="2975" y="1465"/>
                </a:lnTo>
                <a:lnTo>
                  <a:pt x="2964" y="1441"/>
                </a:lnTo>
                <a:lnTo>
                  <a:pt x="2948" y="1419"/>
                </a:lnTo>
                <a:lnTo>
                  <a:pt x="2930" y="1400"/>
                </a:lnTo>
                <a:lnTo>
                  <a:pt x="2908" y="1384"/>
                </a:lnTo>
                <a:lnTo>
                  <a:pt x="2883" y="1371"/>
                </a:lnTo>
                <a:lnTo>
                  <a:pt x="2857" y="1364"/>
                </a:lnTo>
                <a:lnTo>
                  <a:pt x="2828" y="1362"/>
                </a:lnTo>
                <a:close/>
                <a:moveTo>
                  <a:pt x="977" y="1218"/>
                </a:moveTo>
                <a:lnTo>
                  <a:pt x="1129" y="1218"/>
                </a:lnTo>
                <a:lnTo>
                  <a:pt x="1129" y="1823"/>
                </a:lnTo>
                <a:lnTo>
                  <a:pt x="977" y="1823"/>
                </a:lnTo>
                <a:lnTo>
                  <a:pt x="977" y="1218"/>
                </a:lnTo>
                <a:close/>
                <a:moveTo>
                  <a:pt x="2828" y="1208"/>
                </a:moveTo>
                <a:lnTo>
                  <a:pt x="2873" y="1211"/>
                </a:lnTo>
                <a:lnTo>
                  <a:pt x="2916" y="1219"/>
                </a:lnTo>
                <a:lnTo>
                  <a:pt x="2955" y="1232"/>
                </a:lnTo>
                <a:lnTo>
                  <a:pt x="2992" y="1251"/>
                </a:lnTo>
                <a:lnTo>
                  <a:pt x="3026" y="1273"/>
                </a:lnTo>
                <a:lnTo>
                  <a:pt x="3056" y="1299"/>
                </a:lnTo>
                <a:lnTo>
                  <a:pt x="3082" y="1330"/>
                </a:lnTo>
                <a:lnTo>
                  <a:pt x="3104" y="1363"/>
                </a:lnTo>
                <a:lnTo>
                  <a:pt x="3121" y="1398"/>
                </a:lnTo>
                <a:lnTo>
                  <a:pt x="3134" y="1437"/>
                </a:lnTo>
                <a:lnTo>
                  <a:pt x="3142" y="1479"/>
                </a:lnTo>
                <a:lnTo>
                  <a:pt x="3145" y="1521"/>
                </a:lnTo>
                <a:lnTo>
                  <a:pt x="3142" y="1563"/>
                </a:lnTo>
                <a:lnTo>
                  <a:pt x="3134" y="1604"/>
                </a:lnTo>
                <a:lnTo>
                  <a:pt x="3121" y="1642"/>
                </a:lnTo>
                <a:lnTo>
                  <a:pt x="3104" y="1679"/>
                </a:lnTo>
                <a:lnTo>
                  <a:pt x="3082" y="1712"/>
                </a:lnTo>
                <a:lnTo>
                  <a:pt x="3056" y="1742"/>
                </a:lnTo>
                <a:lnTo>
                  <a:pt x="3026" y="1769"/>
                </a:lnTo>
                <a:lnTo>
                  <a:pt x="2992" y="1791"/>
                </a:lnTo>
                <a:lnTo>
                  <a:pt x="2955" y="1809"/>
                </a:lnTo>
                <a:lnTo>
                  <a:pt x="2916" y="1822"/>
                </a:lnTo>
                <a:lnTo>
                  <a:pt x="2873" y="1831"/>
                </a:lnTo>
                <a:lnTo>
                  <a:pt x="2828" y="1834"/>
                </a:lnTo>
                <a:lnTo>
                  <a:pt x="2783" y="1831"/>
                </a:lnTo>
                <a:lnTo>
                  <a:pt x="2740" y="1822"/>
                </a:lnTo>
                <a:lnTo>
                  <a:pt x="2700" y="1809"/>
                </a:lnTo>
                <a:lnTo>
                  <a:pt x="2663" y="1791"/>
                </a:lnTo>
                <a:lnTo>
                  <a:pt x="2630" y="1769"/>
                </a:lnTo>
                <a:lnTo>
                  <a:pt x="2599" y="1742"/>
                </a:lnTo>
                <a:lnTo>
                  <a:pt x="2573" y="1712"/>
                </a:lnTo>
                <a:lnTo>
                  <a:pt x="2551" y="1679"/>
                </a:lnTo>
                <a:lnTo>
                  <a:pt x="2534" y="1642"/>
                </a:lnTo>
                <a:lnTo>
                  <a:pt x="2521" y="1604"/>
                </a:lnTo>
                <a:lnTo>
                  <a:pt x="2513" y="1563"/>
                </a:lnTo>
                <a:lnTo>
                  <a:pt x="2510" y="1521"/>
                </a:lnTo>
                <a:lnTo>
                  <a:pt x="2513" y="1479"/>
                </a:lnTo>
                <a:lnTo>
                  <a:pt x="2521" y="1437"/>
                </a:lnTo>
                <a:lnTo>
                  <a:pt x="2534" y="1398"/>
                </a:lnTo>
                <a:lnTo>
                  <a:pt x="2551" y="1363"/>
                </a:lnTo>
                <a:lnTo>
                  <a:pt x="2573" y="1330"/>
                </a:lnTo>
                <a:lnTo>
                  <a:pt x="2599" y="1299"/>
                </a:lnTo>
                <a:lnTo>
                  <a:pt x="2630" y="1273"/>
                </a:lnTo>
                <a:lnTo>
                  <a:pt x="2663" y="1251"/>
                </a:lnTo>
                <a:lnTo>
                  <a:pt x="2700" y="1232"/>
                </a:lnTo>
                <a:lnTo>
                  <a:pt x="2740" y="1219"/>
                </a:lnTo>
                <a:lnTo>
                  <a:pt x="2783" y="1211"/>
                </a:lnTo>
                <a:lnTo>
                  <a:pt x="2828" y="1208"/>
                </a:lnTo>
                <a:close/>
                <a:moveTo>
                  <a:pt x="2213" y="1208"/>
                </a:moveTo>
                <a:lnTo>
                  <a:pt x="2242" y="1209"/>
                </a:lnTo>
                <a:lnTo>
                  <a:pt x="2268" y="1211"/>
                </a:lnTo>
                <a:lnTo>
                  <a:pt x="2292" y="1215"/>
                </a:lnTo>
                <a:lnTo>
                  <a:pt x="2312" y="1219"/>
                </a:lnTo>
                <a:lnTo>
                  <a:pt x="2329" y="1223"/>
                </a:lnTo>
                <a:lnTo>
                  <a:pt x="2343" y="1227"/>
                </a:lnTo>
                <a:lnTo>
                  <a:pt x="2351" y="1230"/>
                </a:lnTo>
                <a:lnTo>
                  <a:pt x="2351" y="1392"/>
                </a:lnTo>
                <a:lnTo>
                  <a:pt x="2346" y="1389"/>
                </a:lnTo>
                <a:lnTo>
                  <a:pt x="2335" y="1384"/>
                </a:lnTo>
                <a:lnTo>
                  <a:pt x="2321" y="1377"/>
                </a:lnTo>
                <a:lnTo>
                  <a:pt x="2302" y="1371"/>
                </a:lnTo>
                <a:lnTo>
                  <a:pt x="2279" y="1365"/>
                </a:lnTo>
                <a:lnTo>
                  <a:pt x="2253" y="1360"/>
                </a:lnTo>
                <a:lnTo>
                  <a:pt x="2223" y="1359"/>
                </a:lnTo>
                <a:lnTo>
                  <a:pt x="2192" y="1362"/>
                </a:lnTo>
                <a:lnTo>
                  <a:pt x="2163" y="1369"/>
                </a:lnTo>
                <a:lnTo>
                  <a:pt x="2136" y="1381"/>
                </a:lnTo>
                <a:lnTo>
                  <a:pt x="2113" y="1396"/>
                </a:lnTo>
                <a:lnTo>
                  <a:pt x="2095" y="1415"/>
                </a:lnTo>
                <a:lnTo>
                  <a:pt x="2079" y="1437"/>
                </a:lnTo>
                <a:lnTo>
                  <a:pt x="2067" y="1463"/>
                </a:lnTo>
                <a:lnTo>
                  <a:pt x="2060" y="1490"/>
                </a:lnTo>
                <a:lnTo>
                  <a:pt x="2058" y="1521"/>
                </a:lnTo>
                <a:lnTo>
                  <a:pt x="2060" y="1550"/>
                </a:lnTo>
                <a:lnTo>
                  <a:pt x="2066" y="1578"/>
                </a:lnTo>
                <a:lnTo>
                  <a:pt x="2078" y="1602"/>
                </a:lnTo>
                <a:lnTo>
                  <a:pt x="2093" y="1625"/>
                </a:lnTo>
                <a:lnTo>
                  <a:pt x="2112" y="1644"/>
                </a:lnTo>
                <a:lnTo>
                  <a:pt x="2135" y="1660"/>
                </a:lnTo>
                <a:lnTo>
                  <a:pt x="2162" y="1672"/>
                </a:lnTo>
                <a:lnTo>
                  <a:pt x="2191" y="1679"/>
                </a:lnTo>
                <a:lnTo>
                  <a:pt x="2223" y="1682"/>
                </a:lnTo>
                <a:lnTo>
                  <a:pt x="2253" y="1680"/>
                </a:lnTo>
                <a:lnTo>
                  <a:pt x="2279" y="1676"/>
                </a:lnTo>
                <a:lnTo>
                  <a:pt x="2301" y="1671"/>
                </a:lnTo>
                <a:lnTo>
                  <a:pt x="2321" y="1664"/>
                </a:lnTo>
                <a:lnTo>
                  <a:pt x="2335" y="1658"/>
                </a:lnTo>
                <a:lnTo>
                  <a:pt x="2346" y="1653"/>
                </a:lnTo>
                <a:lnTo>
                  <a:pt x="2351" y="1649"/>
                </a:lnTo>
                <a:lnTo>
                  <a:pt x="2351" y="1812"/>
                </a:lnTo>
                <a:lnTo>
                  <a:pt x="2339" y="1816"/>
                </a:lnTo>
                <a:lnTo>
                  <a:pt x="2322" y="1820"/>
                </a:lnTo>
                <a:lnTo>
                  <a:pt x="2300" y="1826"/>
                </a:lnTo>
                <a:lnTo>
                  <a:pt x="2275" y="1830"/>
                </a:lnTo>
                <a:lnTo>
                  <a:pt x="2245" y="1833"/>
                </a:lnTo>
                <a:lnTo>
                  <a:pt x="2213" y="1834"/>
                </a:lnTo>
                <a:lnTo>
                  <a:pt x="2174" y="1832"/>
                </a:lnTo>
                <a:lnTo>
                  <a:pt x="2136" y="1826"/>
                </a:lnTo>
                <a:lnTo>
                  <a:pt x="2100" y="1815"/>
                </a:lnTo>
                <a:lnTo>
                  <a:pt x="2065" y="1801"/>
                </a:lnTo>
                <a:lnTo>
                  <a:pt x="2033" y="1783"/>
                </a:lnTo>
                <a:lnTo>
                  <a:pt x="2002" y="1762"/>
                </a:lnTo>
                <a:lnTo>
                  <a:pt x="1975" y="1737"/>
                </a:lnTo>
                <a:lnTo>
                  <a:pt x="1952" y="1710"/>
                </a:lnTo>
                <a:lnTo>
                  <a:pt x="1931" y="1678"/>
                </a:lnTo>
                <a:lnTo>
                  <a:pt x="1915" y="1643"/>
                </a:lnTo>
                <a:lnTo>
                  <a:pt x="1903" y="1605"/>
                </a:lnTo>
                <a:lnTo>
                  <a:pt x="1896" y="1564"/>
                </a:lnTo>
                <a:lnTo>
                  <a:pt x="1892" y="1521"/>
                </a:lnTo>
                <a:lnTo>
                  <a:pt x="1896" y="1477"/>
                </a:lnTo>
                <a:lnTo>
                  <a:pt x="1904" y="1434"/>
                </a:lnTo>
                <a:lnTo>
                  <a:pt x="1917" y="1395"/>
                </a:lnTo>
                <a:lnTo>
                  <a:pt x="1934" y="1359"/>
                </a:lnTo>
                <a:lnTo>
                  <a:pt x="1957" y="1326"/>
                </a:lnTo>
                <a:lnTo>
                  <a:pt x="1984" y="1296"/>
                </a:lnTo>
                <a:lnTo>
                  <a:pt x="2014" y="1271"/>
                </a:lnTo>
                <a:lnTo>
                  <a:pt x="2047" y="1249"/>
                </a:lnTo>
                <a:lnTo>
                  <a:pt x="2085" y="1231"/>
                </a:lnTo>
                <a:lnTo>
                  <a:pt x="2125" y="1218"/>
                </a:lnTo>
                <a:lnTo>
                  <a:pt x="2168" y="1211"/>
                </a:lnTo>
                <a:lnTo>
                  <a:pt x="2213" y="1208"/>
                </a:lnTo>
                <a:close/>
                <a:moveTo>
                  <a:pt x="630" y="1208"/>
                </a:moveTo>
                <a:lnTo>
                  <a:pt x="660" y="1209"/>
                </a:lnTo>
                <a:lnTo>
                  <a:pt x="687" y="1211"/>
                </a:lnTo>
                <a:lnTo>
                  <a:pt x="711" y="1215"/>
                </a:lnTo>
                <a:lnTo>
                  <a:pt x="731" y="1219"/>
                </a:lnTo>
                <a:lnTo>
                  <a:pt x="748" y="1223"/>
                </a:lnTo>
                <a:lnTo>
                  <a:pt x="760" y="1227"/>
                </a:lnTo>
                <a:lnTo>
                  <a:pt x="769" y="1230"/>
                </a:lnTo>
                <a:lnTo>
                  <a:pt x="769" y="1392"/>
                </a:lnTo>
                <a:lnTo>
                  <a:pt x="763" y="1389"/>
                </a:lnTo>
                <a:lnTo>
                  <a:pt x="754" y="1384"/>
                </a:lnTo>
                <a:lnTo>
                  <a:pt x="739" y="1377"/>
                </a:lnTo>
                <a:lnTo>
                  <a:pt x="721" y="1371"/>
                </a:lnTo>
                <a:lnTo>
                  <a:pt x="697" y="1365"/>
                </a:lnTo>
                <a:lnTo>
                  <a:pt x="671" y="1360"/>
                </a:lnTo>
                <a:lnTo>
                  <a:pt x="642" y="1359"/>
                </a:lnTo>
                <a:lnTo>
                  <a:pt x="611" y="1362"/>
                </a:lnTo>
                <a:lnTo>
                  <a:pt x="581" y="1369"/>
                </a:lnTo>
                <a:lnTo>
                  <a:pt x="555" y="1381"/>
                </a:lnTo>
                <a:lnTo>
                  <a:pt x="532" y="1396"/>
                </a:lnTo>
                <a:lnTo>
                  <a:pt x="513" y="1415"/>
                </a:lnTo>
                <a:lnTo>
                  <a:pt x="497" y="1437"/>
                </a:lnTo>
                <a:lnTo>
                  <a:pt x="485" y="1463"/>
                </a:lnTo>
                <a:lnTo>
                  <a:pt x="479" y="1490"/>
                </a:lnTo>
                <a:lnTo>
                  <a:pt x="475" y="1521"/>
                </a:lnTo>
                <a:lnTo>
                  <a:pt x="479" y="1550"/>
                </a:lnTo>
                <a:lnTo>
                  <a:pt x="485" y="1578"/>
                </a:lnTo>
                <a:lnTo>
                  <a:pt x="496" y="1602"/>
                </a:lnTo>
                <a:lnTo>
                  <a:pt x="512" y="1625"/>
                </a:lnTo>
                <a:lnTo>
                  <a:pt x="531" y="1644"/>
                </a:lnTo>
                <a:lnTo>
                  <a:pt x="554" y="1660"/>
                </a:lnTo>
                <a:lnTo>
                  <a:pt x="580" y="1672"/>
                </a:lnTo>
                <a:lnTo>
                  <a:pt x="610" y="1679"/>
                </a:lnTo>
                <a:lnTo>
                  <a:pt x="642" y="1682"/>
                </a:lnTo>
                <a:lnTo>
                  <a:pt x="671" y="1680"/>
                </a:lnTo>
                <a:lnTo>
                  <a:pt x="697" y="1676"/>
                </a:lnTo>
                <a:lnTo>
                  <a:pt x="719" y="1671"/>
                </a:lnTo>
                <a:lnTo>
                  <a:pt x="738" y="1664"/>
                </a:lnTo>
                <a:lnTo>
                  <a:pt x="753" y="1658"/>
                </a:lnTo>
                <a:lnTo>
                  <a:pt x="763" y="1653"/>
                </a:lnTo>
                <a:lnTo>
                  <a:pt x="769" y="1649"/>
                </a:lnTo>
                <a:lnTo>
                  <a:pt x="769" y="1812"/>
                </a:lnTo>
                <a:lnTo>
                  <a:pt x="757" y="1816"/>
                </a:lnTo>
                <a:lnTo>
                  <a:pt x="740" y="1820"/>
                </a:lnTo>
                <a:lnTo>
                  <a:pt x="718" y="1826"/>
                </a:lnTo>
                <a:lnTo>
                  <a:pt x="692" y="1830"/>
                </a:lnTo>
                <a:lnTo>
                  <a:pt x="663" y="1833"/>
                </a:lnTo>
                <a:lnTo>
                  <a:pt x="630" y="1834"/>
                </a:lnTo>
                <a:lnTo>
                  <a:pt x="592" y="1832"/>
                </a:lnTo>
                <a:lnTo>
                  <a:pt x="554" y="1826"/>
                </a:lnTo>
                <a:lnTo>
                  <a:pt x="518" y="1815"/>
                </a:lnTo>
                <a:lnTo>
                  <a:pt x="484" y="1801"/>
                </a:lnTo>
                <a:lnTo>
                  <a:pt x="451" y="1783"/>
                </a:lnTo>
                <a:lnTo>
                  <a:pt x="421" y="1762"/>
                </a:lnTo>
                <a:lnTo>
                  <a:pt x="394" y="1737"/>
                </a:lnTo>
                <a:lnTo>
                  <a:pt x="370" y="1710"/>
                </a:lnTo>
                <a:lnTo>
                  <a:pt x="350" y="1678"/>
                </a:lnTo>
                <a:lnTo>
                  <a:pt x="333" y="1643"/>
                </a:lnTo>
                <a:lnTo>
                  <a:pt x="322" y="1605"/>
                </a:lnTo>
                <a:lnTo>
                  <a:pt x="314" y="1564"/>
                </a:lnTo>
                <a:lnTo>
                  <a:pt x="311" y="1521"/>
                </a:lnTo>
                <a:lnTo>
                  <a:pt x="314" y="1477"/>
                </a:lnTo>
                <a:lnTo>
                  <a:pt x="323" y="1434"/>
                </a:lnTo>
                <a:lnTo>
                  <a:pt x="335" y="1395"/>
                </a:lnTo>
                <a:lnTo>
                  <a:pt x="353" y="1359"/>
                </a:lnTo>
                <a:lnTo>
                  <a:pt x="375" y="1326"/>
                </a:lnTo>
                <a:lnTo>
                  <a:pt x="402" y="1296"/>
                </a:lnTo>
                <a:lnTo>
                  <a:pt x="433" y="1271"/>
                </a:lnTo>
                <a:lnTo>
                  <a:pt x="466" y="1249"/>
                </a:lnTo>
                <a:lnTo>
                  <a:pt x="503" y="1231"/>
                </a:lnTo>
                <a:lnTo>
                  <a:pt x="544" y="1218"/>
                </a:lnTo>
                <a:lnTo>
                  <a:pt x="585" y="1211"/>
                </a:lnTo>
                <a:lnTo>
                  <a:pt x="630" y="1208"/>
                </a:lnTo>
                <a:close/>
                <a:moveTo>
                  <a:pt x="1556" y="1208"/>
                </a:moveTo>
                <a:lnTo>
                  <a:pt x="1583" y="1209"/>
                </a:lnTo>
                <a:lnTo>
                  <a:pt x="1610" y="1211"/>
                </a:lnTo>
                <a:lnTo>
                  <a:pt x="1634" y="1213"/>
                </a:lnTo>
                <a:lnTo>
                  <a:pt x="1656" y="1217"/>
                </a:lnTo>
                <a:lnTo>
                  <a:pt x="1675" y="1220"/>
                </a:lnTo>
                <a:lnTo>
                  <a:pt x="1689" y="1223"/>
                </a:lnTo>
                <a:lnTo>
                  <a:pt x="1699" y="1226"/>
                </a:lnTo>
                <a:lnTo>
                  <a:pt x="1704" y="1227"/>
                </a:lnTo>
                <a:lnTo>
                  <a:pt x="1704" y="1356"/>
                </a:lnTo>
                <a:lnTo>
                  <a:pt x="1700" y="1355"/>
                </a:lnTo>
                <a:lnTo>
                  <a:pt x="1691" y="1353"/>
                </a:lnTo>
                <a:lnTo>
                  <a:pt x="1679" y="1350"/>
                </a:lnTo>
                <a:lnTo>
                  <a:pt x="1663" y="1347"/>
                </a:lnTo>
                <a:lnTo>
                  <a:pt x="1645" y="1343"/>
                </a:lnTo>
                <a:lnTo>
                  <a:pt x="1625" y="1340"/>
                </a:lnTo>
                <a:lnTo>
                  <a:pt x="1605" y="1338"/>
                </a:lnTo>
                <a:lnTo>
                  <a:pt x="1586" y="1337"/>
                </a:lnTo>
                <a:lnTo>
                  <a:pt x="1557" y="1339"/>
                </a:lnTo>
                <a:lnTo>
                  <a:pt x="1534" y="1344"/>
                </a:lnTo>
                <a:lnTo>
                  <a:pt x="1515" y="1351"/>
                </a:lnTo>
                <a:lnTo>
                  <a:pt x="1502" y="1362"/>
                </a:lnTo>
                <a:lnTo>
                  <a:pt x="1494" y="1373"/>
                </a:lnTo>
                <a:lnTo>
                  <a:pt x="1491" y="1387"/>
                </a:lnTo>
                <a:lnTo>
                  <a:pt x="1494" y="1402"/>
                </a:lnTo>
                <a:lnTo>
                  <a:pt x="1501" y="1413"/>
                </a:lnTo>
                <a:lnTo>
                  <a:pt x="1511" y="1423"/>
                </a:lnTo>
                <a:lnTo>
                  <a:pt x="1523" y="1430"/>
                </a:lnTo>
                <a:lnTo>
                  <a:pt x="1536" y="1436"/>
                </a:lnTo>
                <a:lnTo>
                  <a:pt x="1549" y="1441"/>
                </a:lnTo>
                <a:lnTo>
                  <a:pt x="1560" y="1445"/>
                </a:lnTo>
                <a:lnTo>
                  <a:pt x="1602" y="1458"/>
                </a:lnTo>
                <a:lnTo>
                  <a:pt x="1634" y="1470"/>
                </a:lnTo>
                <a:lnTo>
                  <a:pt x="1661" y="1484"/>
                </a:lnTo>
                <a:lnTo>
                  <a:pt x="1684" y="1501"/>
                </a:lnTo>
                <a:lnTo>
                  <a:pt x="1703" y="1519"/>
                </a:lnTo>
                <a:lnTo>
                  <a:pt x="1719" y="1539"/>
                </a:lnTo>
                <a:lnTo>
                  <a:pt x="1731" y="1560"/>
                </a:lnTo>
                <a:lnTo>
                  <a:pt x="1740" y="1583"/>
                </a:lnTo>
                <a:lnTo>
                  <a:pt x="1745" y="1606"/>
                </a:lnTo>
                <a:lnTo>
                  <a:pt x="1746" y="1630"/>
                </a:lnTo>
                <a:lnTo>
                  <a:pt x="1744" y="1664"/>
                </a:lnTo>
                <a:lnTo>
                  <a:pt x="1737" y="1694"/>
                </a:lnTo>
                <a:lnTo>
                  <a:pt x="1727" y="1720"/>
                </a:lnTo>
                <a:lnTo>
                  <a:pt x="1712" y="1744"/>
                </a:lnTo>
                <a:lnTo>
                  <a:pt x="1696" y="1764"/>
                </a:lnTo>
                <a:lnTo>
                  <a:pt x="1676" y="1781"/>
                </a:lnTo>
                <a:lnTo>
                  <a:pt x="1654" y="1796"/>
                </a:lnTo>
                <a:lnTo>
                  <a:pt x="1630" y="1809"/>
                </a:lnTo>
                <a:lnTo>
                  <a:pt x="1604" y="1818"/>
                </a:lnTo>
                <a:lnTo>
                  <a:pt x="1578" y="1826"/>
                </a:lnTo>
                <a:lnTo>
                  <a:pt x="1551" y="1830"/>
                </a:lnTo>
                <a:lnTo>
                  <a:pt x="1524" y="1833"/>
                </a:lnTo>
                <a:lnTo>
                  <a:pt x="1498" y="1834"/>
                </a:lnTo>
                <a:lnTo>
                  <a:pt x="1467" y="1833"/>
                </a:lnTo>
                <a:lnTo>
                  <a:pt x="1439" y="1832"/>
                </a:lnTo>
                <a:lnTo>
                  <a:pt x="1412" y="1829"/>
                </a:lnTo>
                <a:lnTo>
                  <a:pt x="1388" y="1827"/>
                </a:lnTo>
                <a:lnTo>
                  <a:pt x="1368" y="1823"/>
                </a:lnTo>
                <a:lnTo>
                  <a:pt x="1351" y="1820"/>
                </a:lnTo>
                <a:lnTo>
                  <a:pt x="1339" y="1818"/>
                </a:lnTo>
                <a:lnTo>
                  <a:pt x="1334" y="1817"/>
                </a:lnTo>
                <a:lnTo>
                  <a:pt x="1334" y="1678"/>
                </a:lnTo>
                <a:lnTo>
                  <a:pt x="1343" y="1680"/>
                </a:lnTo>
                <a:lnTo>
                  <a:pt x="1356" y="1684"/>
                </a:lnTo>
                <a:lnTo>
                  <a:pt x="1375" y="1688"/>
                </a:lnTo>
                <a:lnTo>
                  <a:pt x="1397" y="1693"/>
                </a:lnTo>
                <a:lnTo>
                  <a:pt x="1422" y="1697"/>
                </a:lnTo>
                <a:lnTo>
                  <a:pt x="1448" y="1700"/>
                </a:lnTo>
                <a:lnTo>
                  <a:pt x="1477" y="1701"/>
                </a:lnTo>
                <a:lnTo>
                  <a:pt x="1507" y="1699"/>
                </a:lnTo>
                <a:lnTo>
                  <a:pt x="1531" y="1696"/>
                </a:lnTo>
                <a:lnTo>
                  <a:pt x="1552" y="1690"/>
                </a:lnTo>
                <a:lnTo>
                  <a:pt x="1568" y="1681"/>
                </a:lnTo>
                <a:lnTo>
                  <a:pt x="1578" y="1671"/>
                </a:lnTo>
                <a:lnTo>
                  <a:pt x="1585" y="1658"/>
                </a:lnTo>
                <a:lnTo>
                  <a:pt x="1587" y="1644"/>
                </a:lnTo>
                <a:lnTo>
                  <a:pt x="1585" y="1629"/>
                </a:lnTo>
                <a:lnTo>
                  <a:pt x="1578" y="1618"/>
                </a:lnTo>
                <a:lnTo>
                  <a:pt x="1567" y="1607"/>
                </a:lnTo>
                <a:lnTo>
                  <a:pt x="1553" y="1598"/>
                </a:lnTo>
                <a:lnTo>
                  <a:pt x="1537" y="1590"/>
                </a:lnTo>
                <a:lnTo>
                  <a:pt x="1520" y="1584"/>
                </a:lnTo>
                <a:lnTo>
                  <a:pt x="1509" y="1581"/>
                </a:lnTo>
                <a:lnTo>
                  <a:pt x="1498" y="1577"/>
                </a:lnTo>
                <a:lnTo>
                  <a:pt x="1487" y="1574"/>
                </a:lnTo>
                <a:lnTo>
                  <a:pt x="1462" y="1565"/>
                </a:lnTo>
                <a:lnTo>
                  <a:pt x="1439" y="1555"/>
                </a:lnTo>
                <a:lnTo>
                  <a:pt x="1416" y="1542"/>
                </a:lnTo>
                <a:lnTo>
                  <a:pt x="1396" y="1528"/>
                </a:lnTo>
                <a:lnTo>
                  <a:pt x="1378" y="1512"/>
                </a:lnTo>
                <a:lnTo>
                  <a:pt x="1363" y="1494"/>
                </a:lnTo>
                <a:lnTo>
                  <a:pt x="1350" y="1473"/>
                </a:lnTo>
                <a:lnTo>
                  <a:pt x="1341" y="1451"/>
                </a:lnTo>
                <a:lnTo>
                  <a:pt x="1334" y="1425"/>
                </a:lnTo>
                <a:lnTo>
                  <a:pt x="1332" y="1396"/>
                </a:lnTo>
                <a:lnTo>
                  <a:pt x="1334" y="1364"/>
                </a:lnTo>
                <a:lnTo>
                  <a:pt x="1342" y="1333"/>
                </a:lnTo>
                <a:lnTo>
                  <a:pt x="1354" y="1306"/>
                </a:lnTo>
                <a:lnTo>
                  <a:pt x="1371" y="1281"/>
                </a:lnTo>
                <a:lnTo>
                  <a:pt x="1392" y="1259"/>
                </a:lnTo>
                <a:lnTo>
                  <a:pt x="1417" y="1241"/>
                </a:lnTo>
                <a:lnTo>
                  <a:pt x="1446" y="1227"/>
                </a:lnTo>
                <a:lnTo>
                  <a:pt x="1479" y="1216"/>
                </a:lnTo>
                <a:lnTo>
                  <a:pt x="1515" y="1210"/>
                </a:lnTo>
                <a:lnTo>
                  <a:pt x="1556" y="1208"/>
                </a:lnTo>
                <a:close/>
                <a:moveTo>
                  <a:pt x="3381" y="493"/>
                </a:moveTo>
                <a:lnTo>
                  <a:pt x="3400" y="496"/>
                </a:lnTo>
                <a:lnTo>
                  <a:pt x="3418" y="503"/>
                </a:lnTo>
                <a:lnTo>
                  <a:pt x="3434" y="515"/>
                </a:lnTo>
                <a:lnTo>
                  <a:pt x="3446" y="531"/>
                </a:lnTo>
                <a:lnTo>
                  <a:pt x="3453" y="548"/>
                </a:lnTo>
                <a:lnTo>
                  <a:pt x="3456" y="569"/>
                </a:lnTo>
                <a:lnTo>
                  <a:pt x="3456" y="727"/>
                </a:lnTo>
                <a:lnTo>
                  <a:pt x="3453" y="748"/>
                </a:lnTo>
                <a:lnTo>
                  <a:pt x="3446" y="766"/>
                </a:lnTo>
                <a:lnTo>
                  <a:pt x="3434" y="780"/>
                </a:lnTo>
                <a:lnTo>
                  <a:pt x="3418" y="793"/>
                </a:lnTo>
                <a:lnTo>
                  <a:pt x="3400" y="801"/>
                </a:lnTo>
                <a:lnTo>
                  <a:pt x="3381" y="803"/>
                </a:lnTo>
                <a:lnTo>
                  <a:pt x="3361" y="801"/>
                </a:lnTo>
                <a:lnTo>
                  <a:pt x="3343" y="793"/>
                </a:lnTo>
                <a:lnTo>
                  <a:pt x="3328" y="780"/>
                </a:lnTo>
                <a:lnTo>
                  <a:pt x="3316" y="766"/>
                </a:lnTo>
                <a:lnTo>
                  <a:pt x="3308" y="748"/>
                </a:lnTo>
                <a:lnTo>
                  <a:pt x="3306" y="727"/>
                </a:lnTo>
                <a:lnTo>
                  <a:pt x="3306" y="569"/>
                </a:lnTo>
                <a:lnTo>
                  <a:pt x="3308" y="548"/>
                </a:lnTo>
                <a:lnTo>
                  <a:pt x="3316" y="531"/>
                </a:lnTo>
                <a:lnTo>
                  <a:pt x="3328" y="515"/>
                </a:lnTo>
                <a:lnTo>
                  <a:pt x="3343" y="503"/>
                </a:lnTo>
                <a:lnTo>
                  <a:pt x="3361" y="496"/>
                </a:lnTo>
                <a:lnTo>
                  <a:pt x="3381" y="493"/>
                </a:lnTo>
                <a:close/>
                <a:moveTo>
                  <a:pt x="1728" y="493"/>
                </a:moveTo>
                <a:lnTo>
                  <a:pt x="1748" y="496"/>
                </a:lnTo>
                <a:lnTo>
                  <a:pt x="1766" y="503"/>
                </a:lnTo>
                <a:lnTo>
                  <a:pt x="1781" y="515"/>
                </a:lnTo>
                <a:lnTo>
                  <a:pt x="1793" y="531"/>
                </a:lnTo>
                <a:lnTo>
                  <a:pt x="1800" y="548"/>
                </a:lnTo>
                <a:lnTo>
                  <a:pt x="1803" y="569"/>
                </a:lnTo>
                <a:lnTo>
                  <a:pt x="1803" y="727"/>
                </a:lnTo>
                <a:lnTo>
                  <a:pt x="1800" y="748"/>
                </a:lnTo>
                <a:lnTo>
                  <a:pt x="1793" y="766"/>
                </a:lnTo>
                <a:lnTo>
                  <a:pt x="1781" y="780"/>
                </a:lnTo>
                <a:lnTo>
                  <a:pt x="1766" y="793"/>
                </a:lnTo>
                <a:lnTo>
                  <a:pt x="1748" y="801"/>
                </a:lnTo>
                <a:lnTo>
                  <a:pt x="1728" y="803"/>
                </a:lnTo>
                <a:lnTo>
                  <a:pt x="1708" y="801"/>
                </a:lnTo>
                <a:lnTo>
                  <a:pt x="1690" y="793"/>
                </a:lnTo>
                <a:lnTo>
                  <a:pt x="1675" y="780"/>
                </a:lnTo>
                <a:lnTo>
                  <a:pt x="1663" y="766"/>
                </a:lnTo>
                <a:lnTo>
                  <a:pt x="1656" y="748"/>
                </a:lnTo>
                <a:lnTo>
                  <a:pt x="1653" y="727"/>
                </a:lnTo>
                <a:lnTo>
                  <a:pt x="1653" y="569"/>
                </a:lnTo>
                <a:lnTo>
                  <a:pt x="1656" y="548"/>
                </a:lnTo>
                <a:lnTo>
                  <a:pt x="1663" y="531"/>
                </a:lnTo>
                <a:lnTo>
                  <a:pt x="1675" y="515"/>
                </a:lnTo>
                <a:lnTo>
                  <a:pt x="1690" y="503"/>
                </a:lnTo>
                <a:lnTo>
                  <a:pt x="1708" y="496"/>
                </a:lnTo>
                <a:lnTo>
                  <a:pt x="1728" y="493"/>
                </a:lnTo>
                <a:close/>
                <a:moveTo>
                  <a:pt x="75" y="493"/>
                </a:moveTo>
                <a:lnTo>
                  <a:pt x="95" y="496"/>
                </a:lnTo>
                <a:lnTo>
                  <a:pt x="113" y="503"/>
                </a:lnTo>
                <a:lnTo>
                  <a:pt x="129" y="515"/>
                </a:lnTo>
                <a:lnTo>
                  <a:pt x="140" y="531"/>
                </a:lnTo>
                <a:lnTo>
                  <a:pt x="148" y="548"/>
                </a:lnTo>
                <a:lnTo>
                  <a:pt x="151" y="569"/>
                </a:lnTo>
                <a:lnTo>
                  <a:pt x="151" y="727"/>
                </a:lnTo>
                <a:lnTo>
                  <a:pt x="148" y="748"/>
                </a:lnTo>
                <a:lnTo>
                  <a:pt x="140" y="766"/>
                </a:lnTo>
                <a:lnTo>
                  <a:pt x="129" y="780"/>
                </a:lnTo>
                <a:lnTo>
                  <a:pt x="113" y="793"/>
                </a:lnTo>
                <a:lnTo>
                  <a:pt x="95" y="801"/>
                </a:lnTo>
                <a:lnTo>
                  <a:pt x="75" y="803"/>
                </a:lnTo>
                <a:lnTo>
                  <a:pt x="56" y="801"/>
                </a:lnTo>
                <a:lnTo>
                  <a:pt x="38" y="793"/>
                </a:lnTo>
                <a:lnTo>
                  <a:pt x="22" y="780"/>
                </a:lnTo>
                <a:lnTo>
                  <a:pt x="10" y="766"/>
                </a:lnTo>
                <a:lnTo>
                  <a:pt x="3" y="748"/>
                </a:lnTo>
                <a:lnTo>
                  <a:pt x="0" y="727"/>
                </a:lnTo>
                <a:lnTo>
                  <a:pt x="0" y="569"/>
                </a:lnTo>
                <a:lnTo>
                  <a:pt x="3" y="548"/>
                </a:lnTo>
                <a:lnTo>
                  <a:pt x="10" y="531"/>
                </a:lnTo>
                <a:lnTo>
                  <a:pt x="22" y="515"/>
                </a:lnTo>
                <a:lnTo>
                  <a:pt x="38" y="503"/>
                </a:lnTo>
                <a:lnTo>
                  <a:pt x="56" y="496"/>
                </a:lnTo>
                <a:lnTo>
                  <a:pt x="75" y="493"/>
                </a:lnTo>
                <a:close/>
                <a:moveTo>
                  <a:pt x="2968" y="285"/>
                </a:moveTo>
                <a:lnTo>
                  <a:pt x="2988" y="287"/>
                </a:lnTo>
                <a:lnTo>
                  <a:pt x="3006" y="295"/>
                </a:lnTo>
                <a:lnTo>
                  <a:pt x="3021" y="307"/>
                </a:lnTo>
                <a:lnTo>
                  <a:pt x="3033" y="322"/>
                </a:lnTo>
                <a:lnTo>
                  <a:pt x="3040" y="340"/>
                </a:lnTo>
                <a:lnTo>
                  <a:pt x="3043" y="360"/>
                </a:lnTo>
                <a:lnTo>
                  <a:pt x="3043" y="727"/>
                </a:lnTo>
                <a:lnTo>
                  <a:pt x="3040" y="748"/>
                </a:lnTo>
                <a:lnTo>
                  <a:pt x="3033" y="766"/>
                </a:lnTo>
                <a:lnTo>
                  <a:pt x="3021" y="780"/>
                </a:lnTo>
                <a:lnTo>
                  <a:pt x="3006" y="793"/>
                </a:lnTo>
                <a:lnTo>
                  <a:pt x="2988" y="801"/>
                </a:lnTo>
                <a:lnTo>
                  <a:pt x="2968" y="803"/>
                </a:lnTo>
                <a:lnTo>
                  <a:pt x="2947" y="801"/>
                </a:lnTo>
                <a:lnTo>
                  <a:pt x="2929" y="793"/>
                </a:lnTo>
                <a:lnTo>
                  <a:pt x="2915" y="780"/>
                </a:lnTo>
                <a:lnTo>
                  <a:pt x="2903" y="766"/>
                </a:lnTo>
                <a:lnTo>
                  <a:pt x="2895" y="748"/>
                </a:lnTo>
                <a:lnTo>
                  <a:pt x="2893" y="727"/>
                </a:lnTo>
                <a:lnTo>
                  <a:pt x="2893" y="360"/>
                </a:lnTo>
                <a:lnTo>
                  <a:pt x="2895" y="340"/>
                </a:lnTo>
                <a:lnTo>
                  <a:pt x="2903" y="322"/>
                </a:lnTo>
                <a:lnTo>
                  <a:pt x="2915" y="307"/>
                </a:lnTo>
                <a:lnTo>
                  <a:pt x="2929" y="295"/>
                </a:lnTo>
                <a:lnTo>
                  <a:pt x="2947" y="287"/>
                </a:lnTo>
                <a:lnTo>
                  <a:pt x="2968" y="285"/>
                </a:lnTo>
                <a:close/>
                <a:moveTo>
                  <a:pt x="2142" y="285"/>
                </a:moveTo>
                <a:lnTo>
                  <a:pt x="2162" y="287"/>
                </a:lnTo>
                <a:lnTo>
                  <a:pt x="2179" y="295"/>
                </a:lnTo>
                <a:lnTo>
                  <a:pt x="2194" y="307"/>
                </a:lnTo>
                <a:lnTo>
                  <a:pt x="2207" y="322"/>
                </a:lnTo>
                <a:lnTo>
                  <a:pt x="2214" y="340"/>
                </a:lnTo>
                <a:lnTo>
                  <a:pt x="2216" y="360"/>
                </a:lnTo>
                <a:lnTo>
                  <a:pt x="2216" y="727"/>
                </a:lnTo>
                <a:lnTo>
                  <a:pt x="2214" y="748"/>
                </a:lnTo>
                <a:lnTo>
                  <a:pt x="2207" y="766"/>
                </a:lnTo>
                <a:lnTo>
                  <a:pt x="2194" y="780"/>
                </a:lnTo>
                <a:lnTo>
                  <a:pt x="2179" y="793"/>
                </a:lnTo>
                <a:lnTo>
                  <a:pt x="2162" y="801"/>
                </a:lnTo>
                <a:lnTo>
                  <a:pt x="2142" y="803"/>
                </a:lnTo>
                <a:lnTo>
                  <a:pt x="2122" y="801"/>
                </a:lnTo>
                <a:lnTo>
                  <a:pt x="2104" y="793"/>
                </a:lnTo>
                <a:lnTo>
                  <a:pt x="2088" y="780"/>
                </a:lnTo>
                <a:lnTo>
                  <a:pt x="2077" y="766"/>
                </a:lnTo>
                <a:lnTo>
                  <a:pt x="2069" y="748"/>
                </a:lnTo>
                <a:lnTo>
                  <a:pt x="2066" y="727"/>
                </a:lnTo>
                <a:lnTo>
                  <a:pt x="2066" y="360"/>
                </a:lnTo>
                <a:lnTo>
                  <a:pt x="2069" y="340"/>
                </a:lnTo>
                <a:lnTo>
                  <a:pt x="2077" y="322"/>
                </a:lnTo>
                <a:lnTo>
                  <a:pt x="2088" y="307"/>
                </a:lnTo>
                <a:lnTo>
                  <a:pt x="2104" y="295"/>
                </a:lnTo>
                <a:lnTo>
                  <a:pt x="2122" y="287"/>
                </a:lnTo>
                <a:lnTo>
                  <a:pt x="2142" y="285"/>
                </a:lnTo>
                <a:close/>
                <a:moveTo>
                  <a:pt x="1315" y="285"/>
                </a:moveTo>
                <a:lnTo>
                  <a:pt x="1335" y="287"/>
                </a:lnTo>
                <a:lnTo>
                  <a:pt x="1353" y="295"/>
                </a:lnTo>
                <a:lnTo>
                  <a:pt x="1368" y="307"/>
                </a:lnTo>
                <a:lnTo>
                  <a:pt x="1380" y="322"/>
                </a:lnTo>
                <a:lnTo>
                  <a:pt x="1388" y="340"/>
                </a:lnTo>
                <a:lnTo>
                  <a:pt x="1390" y="360"/>
                </a:lnTo>
                <a:lnTo>
                  <a:pt x="1390" y="727"/>
                </a:lnTo>
                <a:lnTo>
                  <a:pt x="1388" y="748"/>
                </a:lnTo>
                <a:lnTo>
                  <a:pt x="1380" y="766"/>
                </a:lnTo>
                <a:lnTo>
                  <a:pt x="1368" y="780"/>
                </a:lnTo>
                <a:lnTo>
                  <a:pt x="1353" y="793"/>
                </a:lnTo>
                <a:lnTo>
                  <a:pt x="1335" y="801"/>
                </a:lnTo>
                <a:lnTo>
                  <a:pt x="1315" y="803"/>
                </a:lnTo>
                <a:lnTo>
                  <a:pt x="1295" y="801"/>
                </a:lnTo>
                <a:lnTo>
                  <a:pt x="1277" y="793"/>
                </a:lnTo>
                <a:lnTo>
                  <a:pt x="1262" y="780"/>
                </a:lnTo>
                <a:lnTo>
                  <a:pt x="1250" y="766"/>
                </a:lnTo>
                <a:lnTo>
                  <a:pt x="1242" y="748"/>
                </a:lnTo>
                <a:lnTo>
                  <a:pt x="1240" y="727"/>
                </a:lnTo>
                <a:lnTo>
                  <a:pt x="1240" y="360"/>
                </a:lnTo>
                <a:lnTo>
                  <a:pt x="1242" y="340"/>
                </a:lnTo>
                <a:lnTo>
                  <a:pt x="1250" y="322"/>
                </a:lnTo>
                <a:lnTo>
                  <a:pt x="1262" y="307"/>
                </a:lnTo>
                <a:lnTo>
                  <a:pt x="1277" y="295"/>
                </a:lnTo>
                <a:lnTo>
                  <a:pt x="1295" y="287"/>
                </a:lnTo>
                <a:lnTo>
                  <a:pt x="1315" y="285"/>
                </a:lnTo>
                <a:close/>
                <a:moveTo>
                  <a:pt x="488" y="285"/>
                </a:moveTo>
                <a:lnTo>
                  <a:pt x="508" y="287"/>
                </a:lnTo>
                <a:lnTo>
                  <a:pt x="527" y="295"/>
                </a:lnTo>
                <a:lnTo>
                  <a:pt x="541" y="307"/>
                </a:lnTo>
                <a:lnTo>
                  <a:pt x="553" y="322"/>
                </a:lnTo>
                <a:lnTo>
                  <a:pt x="561" y="340"/>
                </a:lnTo>
                <a:lnTo>
                  <a:pt x="563" y="360"/>
                </a:lnTo>
                <a:lnTo>
                  <a:pt x="563" y="727"/>
                </a:lnTo>
                <a:lnTo>
                  <a:pt x="561" y="748"/>
                </a:lnTo>
                <a:lnTo>
                  <a:pt x="553" y="766"/>
                </a:lnTo>
                <a:lnTo>
                  <a:pt x="541" y="780"/>
                </a:lnTo>
                <a:lnTo>
                  <a:pt x="527" y="793"/>
                </a:lnTo>
                <a:lnTo>
                  <a:pt x="508" y="801"/>
                </a:lnTo>
                <a:lnTo>
                  <a:pt x="488" y="803"/>
                </a:lnTo>
                <a:lnTo>
                  <a:pt x="468" y="801"/>
                </a:lnTo>
                <a:lnTo>
                  <a:pt x="450" y="793"/>
                </a:lnTo>
                <a:lnTo>
                  <a:pt x="436" y="780"/>
                </a:lnTo>
                <a:lnTo>
                  <a:pt x="423" y="766"/>
                </a:lnTo>
                <a:lnTo>
                  <a:pt x="416" y="748"/>
                </a:lnTo>
                <a:lnTo>
                  <a:pt x="414" y="727"/>
                </a:lnTo>
                <a:lnTo>
                  <a:pt x="414" y="360"/>
                </a:lnTo>
                <a:lnTo>
                  <a:pt x="416" y="340"/>
                </a:lnTo>
                <a:lnTo>
                  <a:pt x="423" y="322"/>
                </a:lnTo>
                <a:lnTo>
                  <a:pt x="436" y="307"/>
                </a:lnTo>
                <a:lnTo>
                  <a:pt x="450" y="295"/>
                </a:lnTo>
                <a:lnTo>
                  <a:pt x="468" y="287"/>
                </a:lnTo>
                <a:lnTo>
                  <a:pt x="488" y="285"/>
                </a:lnTo>
                <a:close/>
                <a:moveTo>
                  <a:pt x="2555" y="0"/>
                </a:moveTo>
                <a:lnTo>
                  <a:pt x="2575" y="2"/>
                </a:lnTo>
                <a:lnTo>
                  <a:pt x="2593" y="10"/>
                </a:lnTo>
                <a:lnTo>
                  <a:pt x="2608" y="22"/>
                </a:lnTo>
                <a:lnTo>
                  <a:pt x="2619" y="37"/>
                </a:lnTo>
                <a:lnTo>
                  <a:pt x="2628" y="55"/>
                </a:lnTo>
                <a:lnTo>
                  <a:pt x="2630" y="75"/>
                </a:lnTo>
                <a:lnTo>
                  <a:pt x="2630" y="879"/>
                </a:lnTo>
                <a:lnTo>
                  <a:pt x="2628" y="899"/>
                </a:lnTo>
                <a:lnTo>
                  <a:pt x="2619" y="917"/>
                </a:lnTo>
                <a:lnTo>
                  <a:pt x="2608" y="931"/>
                </a:lnTo>
                <a:lnTo>
                  <a:pt x="2593" y="944"/>
                </a:lnTo>
                <a:lnTo>
                  <a:pt x="2575" y="951"/>
                </a:lnTo>
                <a:lnTo>
                  <a:pt x="2555" y="953"/>
                </a:lnTo>
                <a:lnTo>
                  <a:pt x="2535" y="951"/>
                </a:lnTo>
                <a:lnTo>
                  <a:pt x="2517" y="944"/>
                </a:lnTo>
                <a:lnTo>
                  <a:pt x="2502" y="931"/>
                </a:lnTo>
                <a:lnTo>
                  <a:pt x="2490" y="917"/>
                </a:lnTo>
                <a:lnTo>
                  <a:pt x="2483" y="899"/>
                </a:lnTo>
                <a:lnTo>
                  <a:pt x="2480" y="879"/>
                </a:lnTo>
                <a:lnTo>
                  <a:pt x="2480" y="75"/>
                </a:lnTo>
                <a:lnTo>
                  <a:pt x="2483" y="55"/>
                </a:lnTo>
                <a:lnTo>
                  <a:pt x="2490" y="37"/>
                </a:lnTo>
                <a:lnTo>
                  <a:pt x="2502" y="22"/>
                </a:lnTo>
                <a:lnTo>
                  <a:pt x="2517" y="10"/>
                </a:lnTo>
                <a:lnTo>
                  <a:pt x="2535" y="2"/>
                </a:lnTo>
                <a:lnTo>
                  <a:pt x="2555" y="0"/>
                </a:lnTo>
                <a:close/>
                <a:moveTo>
                  <a:pt x="902" y="0"/>
                </a:moveTo>
                <a:lnTo>
                  <a:pt x="922" y="2"/>
                </a:lnTo>
                <a:lnTo>
                  <a:pt x="939" y="10"/>
                </a:lnTo>
                <a:lnTo>
                  <a:pt x="955" y="22"/>
                </a:lnTo>
                <a:lnTo>
                  <a:pt x="967" y="37"/>
                </a:lnTo>
                <a:lnTo>
                  <a:pt x="974" y="55"/>
                </a:lnTo>
                <a:lnTo>
                  <a:pt x="977" y="75"/>
                </a:lnTo>
                <a:lnTo>
                  <a:pt x="977" y="879"/>
                </a:lnTo>
                <a:lnTo>
                  <a:pt x="974" y="899"/>
                </a:lnTo>
                <a:lnTo>
                  <a:pt x="967" y="917"/>
                </a:lnTo>
                <a:lnTo>
                  <a:pt x="955" y="931"/>
                </a:lnTo>
                <a:lnTo>
                  <a:pt x="939" y="944"/>
                </a:lnTo>
                <a:lnTo>
                  <a:pt x="922" y="951"/>
                </a:lnTo>
                <a:lnTo>
                  <a:pt x="902" y="953"/>
                </a:lnTo>
                <a:lnTo>
                  <a:pt x="882" y="951"/>
                </a:lnTo>
                <a:lnTo>
                  <a:pt x="864" y="944"/>
                </a:lnTo>
                <a:lnTo>
                  <a:pt x="848" y="931"/>
                </a:lnTo>
                <a:lnTo>
                  <a:pt x="837" y="917"/>
                </a:lnTo>
                <a:lnTo>
                  <a:pt x="829" y="899"/>
                </a:lnTo>
                <a:lnTo>
                  <a:pt x="826" y="879"/>
                </a:lnTo>
                <a:lnTo>
                  <a:pt x="826" y="75"/>
                </a:lnTo>
                <a:lnTo>
                  <a:pt x="829" y="55"/>
                </a:lnTo>
                <a:lnTo>
                  <a:pt x="837" y="37"/>
                </a:lnTo>
                <a:lnTo>
                  <a:pt x="848" y="22"/>
                </a:lnTo>
                <a:lnTo>
                  <a:pt x="864" y="10"/>
                </a:lnTo>
                <a:lnTo>
                  <a:pt x="882" y="2"/>
                </a:lnTo>
                <a:lnTo>
                  <a:pt x="902" y="0"/>
                </a:lnTo>
                <a:close/>
              </a:path>
            </a:pathLst>
          </a:custGeom>
          <a:solidFill>
            <a:srgbClr val="005073"/>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4572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a:ln>
                <a:noFill/>
              </a:ln>
              <a:solidFill>
                <a:srgbClr val="005073"/>
              </a:solidFill>
              <a:effectLst/>
              <a:uLnTx/>
              <a:uFillTx/>
              <a:latin typeface="Arial" charset="0"/>
              <a:ea typeface="ＭＳ Ｐゴシック" charset="0"/>
              <a:cs typeface="ＭＳ Ｐゴシック" charset="0"/>
            </a:endParaRPr>
          </a:p>
        </p:txBody>
      </p:sp>
    </p:spTree>
    <p:extLst>
      <p:ext uri="{BB962C8B-B14F-4D97-AF65-F5344CB8AC3E}">
        <p14:creationId xmlns:p14="http://schemas.microsoft.com/office/powerpoint/2010/main" val="698319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8B4CD50-0042-D64E-9D1E-0511106CC93D}"/>
              </a:ext>
            </a:extLst>
          </p:cNvPr>
          <p:cNvSpPr>
            <a:spLocks noGrp="1"/>
          </p:cNvSpPr>
          <p:nvPr>
            <p:ph type="title"/>
          </p:nvPr>
        </p:nvSpPr>
        <p:spPr>
          <a:xfrm>
            <a:off x="685800" y="685800"/>
            <a:ext cx="8839200" cy="609599"/>
          </a:xfrm>
        </p:spPr>
        <p:txBody>
          <a:bodyPr>
            <a:normAutofit/>
          </a:bodyPr>
          <a:lstStyle/>
          <a:p>
            <a:r>
              <a:rPr lang="en-US"/>
              <a:t>Measurement example 3</a:t>
            </a:r>
          </a:p>
        </p:txBody>
      </p:sp>
      <p:graphicFrame>
        <p:nvGraphicFramePr>
          <p:cNvPr id="8" name="Table 7"/>
          <p:cNvGraphicFramePr>
            <a:graphicFrameLocks noGrp="1"/>
          </p:cNvGraphicFramePr>
          <p:nvPr>
            <p:extLst>
              <p:ext uri="{D42A27DB-BD31-4B8C-83A1-F6EECF244321}">
                <p14:modId xmlns:p14="http://schemas.microsoft.com/office/powerpoint/2010/main" val="1439755645"/>
              </p:ext>
            </p:extLst>
          </p:nvPr>
        </p:nvGraphicFramePr>
        <p:xfrm>
          <a:off x="685800" y="1736725"/>
          <a:ext cx="10805548" cy="3017520"/>
        </p:xfrm>
        <a:graphic>
          <a:graphicData uri="http://schemas.openxmlformats.org/drawingml/2006/table">
            <a:tbl>
              <a:tblPr firstRow="1" bandRow="1">
                <a:tableStyleId>{00A15C55-8517-42AA-B614-E9B94910E393}</a:tableStyleId>
              </a:tblPr>
              <a:tblGrid>
                <a:gridCol w="1521113">
                  <a:extLst>
                    <a:ext uri="{9D8B030D-6E8A-4147-A177-3AD203B41FA5}">
                      <a16:colId xmlns:a16="http://schemas.microsoft.com/office/drawing/2014/main" val="20000"/>
                    </a:ext>
                  </a:extLst>
                </a:gridCol>
                <a:gridCol w="1141111">
                  <a:extLst>
                    <a:ext uri="{9D8B030D-6E8A-4147-A177-3AD203B41FA5}">
                      <a16:colId xmlns:a16="http://schemas.microsoft.com/office/drawing/2014/main" val="20001"/>
                    </a:ext>
                  </a:extLst>
                </a:gridCol>
                <a:gridCol w="2740550">
                  <a:extLst>
                    <a:ext uri="{9D8B030D-6E8A-4147-A177-3AD203B41FA5}">
                      <a16:colId xmlns:a16="http://schemas.microsoft.com/office/drawing/2014/main" val="20002"/>
                    </a:ext>
                  </a:extLst>
                </a:gridCol>
                <a:gridCol w="5402774">
                  <a:extLst>
                    <a:ext uri="{9D8B030D-6E8A-4147-A177-3AD203B41FA5}">
                      <a16:colId xmlns:a16="http://schemas.microsoft.com/office/drawing/2014/main" val="20003"/>
                    </a:ext>
                  </a:extLst>
                </a:gridCol>
              </a:tblGrid>
              <a:tr h="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err="1">
                          <a:solidFill>
                            <a:schemeClr val="tx1"/>
                          </a:solidFill>
                        </a:rPr>
                        <a:t>Webex</a:t>
                      </a:r>
                      <a:r>
                        <a:rPr lang="en-US" sz="1200" b="0">
                          <a:solidFill>
                            <a:schemeClr val="tx1"/>
                          </a:solidFill>
                        </a:rPr>
                        <a:t> service: Cisco </a:t>
                      </a:r>
                      <a:r>
                        <a:rPr lang="en-US" sz="1200" b="0" err="1">
                          <a:solidFill>
                            <a:schemeClr val="tx1"/>
                          </a:solidFill>
                        </a:rPr>
                        <a:t>Webex</a:t>
                      </a:r>
                      <a:r>
                        <a:rPr lang="en-US" sz="1200" b="0">
                          <a:solidFill>
                            <a:schemeClr val="tx1"/>
                          </a:solidFill>
                        </a:rPr>
                        <a:t> Rooms</a:t>
                      </a:r>
                    </a:p>
                  </a:txBody>
                  <a:tcPr anchor="ct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tc hMerge="1">
                  <a:txBody>
                    <a:bodyPr/>
                    <a:lstStyle/>
                    <a:p>
                      <a:pPr algn="ctr"/>
                      <a:endParaRPr lang="en-GB" sz="1800" b="0" i="0">
                        <a:solidFill>
                          <a:schemeClr val="tx1"/>
                        </a:solidFill>
                        <a:latin typeface="+mn-lt"/>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solidFill>
                  </a:tcPr>
                </a:tc>
                <a:tc h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a:solidFill>
                            <a:schemeClr val="tx1"/>
                          </a:solidFill>
                        </a:rPr>
                        <a:t>Number of rooms / devices: 20</a:t>
                      </a:r>
                    </a:p>
                  </a:txBody>
                  <a:tcPr anchor="ct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r>
                        <a:rPr lang="en-US" sz="1200">
                          <a:solidFill>
                            <a:schemeClr val="tx1"/>
                          </a:solidFill>
                        </a:rPr>
                        <a:t>Area</a:t>
                      </a:r>
                    </a:p>
                  </a:txBody>
                  <a:tcPr anchor="ctr">
                    <a:lnL w="19050" cap="flat" cmpd="sng" algn="ctr">
                      <a:solidFill>
                        <a:schemeClr val="accent4"/>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28575" cap="flat" cmpd="sng" algn="ctr">
                      <a:noFill/>
                      <a:prstDash val="sysDot"/>
                      <a:round/>
                      <a:headEnd type="none" w="med" len="med"/>
                      <a:tailEnd type="none" w="med" len="med"/>
                    </a:lnB>
                    <a:solidFill>
                      <a:schemeClr val="accent4"/>
                    </a:solidFill>
                  </a:tcPr>
                </a:tc>
                <a:tc gridSpan="2">
                  <a:txBody>
                    <a:bodyPr/>
                    <a:lstStyle/>
                    <a:p>
                      <a:r>
                        <a:rPr lang="en-US" sz="1200">
                          <a:solidFill>
                            <a:schemeClr val="tx1"/>
                          </a:solidFill>
                        </a:rPr>
                        <a:t>What to measure and targets</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28575" cap="flat" cmpd="sng" algn="ctr">
                      <a:noFill/>
                      <a:prstDash val="sysDot"/>
                      <a:round/>
                      <a:headEnd type="none" w="med" len="med"/>
                      <a:tailEnd type="none" w="med" len="med"/>
                    </a:lnB>
                    <a:solidFill>
                      <a:schemeClr val="accent4"/>
                    </a:solidFill>
                  </a:tcPr>
                </a:tc>
                <a:tc hMerge="1">
                  <a:txBody>
                    <a:bodyPr/>
                    <a:lstStyle/>
                    <a:p>
                      <a:endParaRPr lang="en-US"/>
                    </a:p>
                  </a:txBody>
                  <a:tcPr/>
                </a:tc>
                <a:tc>
                  <a:txBody>
                    <a:bodyPr/>
                    <a:lstStyle/>
                    <a:p>
                      <a:r>
                        <a:rPr lang="en-US" sz="1200">
                          <a:solidFill>
                            <a:schemeClr val="tx1"/>
                          </a:solidFill>
                        </a:rPr>
                        <a:t>How to measure</a:t>
                      </a:r>
                    </a:p>
                  </a:txBody>
                  <a:tcPr anchor="ctr">
                    <a:lnL w="28575" cap="flat" cmpd="sng" algn="ctr">
                      <a:solidFill>
                        <a:schemeClr val="bg1"/>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28575" cap="flat" cmpd="sng" algn="ctr">
                      <a:noFill/>
                      <a:prstDash val="sysDot"/>
                      <a:round/>
                      <a:headEnd type="none" w="med" len="med"/>
                      <a:tailEnd type="none" w="med" len="med"/>
                    </a:lnB>
                    <a:solidFill>
                      <a:schemeClr val="accent4"/>
                    </a:solidFill>
                  </a:tcPr>
                </a:tc>
                <a:extLst>
                  <a:ext uri="{0D108BD9-81ED-4DB2-BD59-A6C34878D82A}">
                    <a16:rowId xmlns:a16="http://schemas.microsoft.com/office/drawing/2014/main" val="10000"/>
                  </a:ext>
                </a:extLst>
              </a:tr>
              <a:tr h="0">
                <a:tc rowSpan="3">
                  <a:txBody>
                    <a:bodyPr/>
                    <a:lstStyle/>
                    <a:p>
                      <a:r>
                        <a:rPr lang="en-US" sz="1000">
                          <a:solidFill>
                            <a:schemeClr val="tx1"/>
                          </a:solidFill>
                        </a:rPr>
                        <a:t>Usage analytics</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28575" cap="flat" cmpd="sng" algn="ctr">
                      <a:no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r>
                        <a:rPr lang="en-US" sz="1200" b="1">
                          <a:solidFill>
                            <a:schemeClr val="tx1"/>
                          </a:solidFill>
                        </a:rPr>
                        <a:t>By Week 12</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28575" cap="flat" cmpd="sng" algn="ctr">
                      <a:no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r>
                        <a:rPr lang="en-US" sz="1000"/>
                        <a:t>Weekly call hours: 5hr per room/device</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28575" cap="flat" cmpd="sng" algn="ctr">
                      <a:no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a:solidFill>
                            <a:schemeClr val="tx1"/>
                          </a:solidFill>
                        </a:rPr>
                        <a:t>Analytics in Cisco Webex Control Hub</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28575" cap="flat" cmpd="sng" algn="ctr">
                      <a:no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1"/>
                  </a:ext>
                </a:extLst>
              </a:tr>
              <a:tr h="0">
                <a:tc vMerge="1">
                  <a:txBody>
                    <a:bodyPr/>
                    <a:lstStyle/>
                    <a:p>
                      <a:endParaRPr lang="en-US"/>
                    </a:p>
                  </a:txBody>
                  <a:tcPr/>
                </a:tc>
                <a:tc>
                  <a:txBody>
                    <a:bodyPr/>
                    <a:lstStyle/>
                    <a:p>
                      <a:r>
                        <a:rPr lang="en-US" sz="1200" b="1">
                          <a:solidFill>
                            <a:schemeClr val="tx1"/>
                          </a:solidFill>
                        </a:rPr>
                        <a:t>By Week 24</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r>
                        <a:rPr lang="en-US" sz="1000"/>
                        <a:t>Weekly call hours: 8hr per room/device</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endParaRPr lang="en-US"/>
                    </a:p>
                  </a:txBody>
                  <a:tcPr/>
                </a:tc>
                <a:tc>
                  <a:txBody>
                    <a:bodyPr/>
                    <a:lstStyle/>
                    <a:p>
                      <a:r>
                        <a:rPr lang="en-US" sz="1200" b="1">
                          <a:solidFill>
                            <a:schemeClr val="tx1"/>
                          </a:solidFill>
                        </a:rPr>
                        <a:t>By Week 36</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r>
                        <a:rPr lang="en-US" sz="1000"/>
                        <a:t>Weekly call hours: 12hr per room/device</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5"/>
                  </a:ext>
                </a:extLst>
              </a:tr>
              <a:tr h="0">
                <a:tc rowSpan="3">
                  <a:txBody>
                    <a:bodyPr/>
                    <a:lstStyle/>
                    <a:p>
                      <a:r>
                        <a:rPr lang="en-US" sz="1000">
                          <a:solidFill>
                            <a:schemeClr val="tx1"/>
                          </a:solidFill>
                        </a:rPr>
                        <a:t>Business performance</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r>
                        <a:rPr lang="en-US" sz="1200" b="1">
                          <a:solidFill>
                            <a:schemeClr val="tx1"/>
                          </a:solidFill>
                        </a:rPr>
                        <a:t>By Week 12</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r>
                        <a:rPr lang="en-US" sz="1000"/>
                        <a:t>4% reduction in travel</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ysDot"/>
                      <a:round/>
                      <a:headEnd type="none" w="med" len="med"/>
                      <a:tailEnd type="none" w="med" len="med"/>
                    </a:lnB>
                    <a:noFill/>
                  </a:tcPr>
                </a:tc>
                <a:tc rowSpan="3">
                  <a:txBody>
                    <a:bodyPr/>
                    <a:lstStyle/>
                    <a:p>
                      <a:r>
                        <a:rPr lang="en-US" sz="1000"/>
                        <a:t>Standard case resolution reports.</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2"/>
                  </a:ext>
                </a:extLst>
              </a:tr>
              <a:tr h="0">
                <a:tc vMerge="1">
                  <a:txBody>
                    <a:bodyPr/>
                    <a:lstStyle/>
                    <a:p>
                      <a:endParaRPr lang="en-US"/>
                    </a:p>
                  </a:txBody>
                  <a:tcPr/>
                </a:tc>
                <a:tc>
                  <a:txBody>
                    <a:bodyPr/>
                    <a:lstStyle/>
                    <a:p>
                      <a:r>
                        <a:rPr lang="en-US" sz="1200" b="1">
                          <a:solidFill>
                            <a:schemeClr val="tx1"/>
                          </a:solidFill>
                        </a:rPr>
                        <a:t>By Week 24</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r>
                        <a:rPr lang="en-US" sz="1000"/>
                        <a:t>8% reduction in travel</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6"/>
                  </a:ext>
                </a:extLst>
              </a:tr>
              <a:tr h="0">
                <a:tc vMerge="1">
                  <a:txBody>
                    <a:bodyPr/>
                    <a:lstStyle/>
                    <a:p>
                      <a:endParaRPr lang="en-US"/>
                    </a:p>
                  </a:txBody>
                  <a:tcPr/>
                </a:tc>
                <a:tc>
                  <a:txBody>
                    <a:bodyPr/>
                    <a:lstStyle/>
                    <a:p>
                      <a:r>
                        <a:rPr lang="en-US" sz="1200" b="1">
                          <a:solidFill>
                            <a:schemeClr val="tx1"/>
                          </a:solidFill>
                        </a:rPr>
                        <a:t>By Week 36</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r>
                        <a:rPr lang="en-US" sz="1000"/>
                        <a:t>12% reduction in travel</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7"/>
                  </a:ext>
                </a:extLst>
              </a:tr>
              <a:tr h="0">
                <a:tc rowSpan="3">
                  <a:txBody>
                    <a:bodyPr/>
                    <a:lstStyle/>
                    <a:p>
                      <a:r>
                        <a:rPr lang="en-US" sz="1000">
                          <a:solidFill>
                            <a:schemeClr val="tx1"/>
                          </a:solidFill>
                        </a:rPr>
                        <a:t>Success stories</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r>
                        <a:rPr lang="en-US" sz="1200" b="1">
                          <a:solidFill>
                            <a:schemeClr val="tx1"/>
                          </a:solidFill>
                        </a:rPr>
                        <a:t>By Week 12</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rPr>
                        <a:t>2 stories</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ysDot"/>
                      <a:round/>
                      <a:headEnd type="none" w="med" len="med"/>
                      <a:tailEnd type="none" w="med" len="med"/>
                    </a:lnB>
                    <a:noFill/>
                  </a:tcPr>
                </a:tc>
                <a:tc rowSpan="3">
                  <a:txBody>
                    <a:bodyPr/>
                    <a:lstStyle/>
                    <a:p>
                      <a:r>
                        <a:rPr lang="en-US" sz="1000"/>
                        <a:t>Brief the</a:t>
                      </a:r>
                      <a:r>
                        <a:rPr lang="en-US" sz="1000" baseline="0"/>
                        <a:t> PMs </a:t>
                      </a:r>
                      <a:r>
                        <a:rPr lang="en-US" sz="1000"/>
                        <a:t>and champions to look out for and capture success stories. </a:t>
                      </a:r>
                    </a:p>
                    <a:p>
                      <a:r>
                        <a:rPr lang="en-US" sz="1000" b="0" i="0" u="none" strike="noStrike" noProof="0">
                          <a:solidFill>
                            <a:srgbClr val="000000"/>
                          </a:solidFill>
                          <a:latin typeface="+mn-lt"/>
                        </a:rPr>
                        <a:t>Share the success story template.</a:t>
                      </a:r>
                      <a:endParaRPr lang="en-US" sz="1000"/>
                    </a:p>
                    <a:p>
                      <a:endParaRPr lang="en-US" sz="1000"/>
                    </a:p>
                    <a:p>
                      <a:r>
                        <a:rPr lang="en-US" sz="1000"/>
                        <a:t>Announce cash bonus for the best story.</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425654226"/>
                  </a:ext>
                </a:extLst>
              </a:tr>
              <a:tr h="0">
                <a:tc vMerge="1">
                  <a:txBody>
                    <a:bodyPr/>
                    <a:lstStyle/>
                    <a:p>
                      <a:endParaRPr lang="en-US"/>
                    </a:p>
                  </a:txBody>
                  <a:tcPr/>
                </a:tc>
                <a:tc>
                  <a:txBody>
                    <a:bodyPr/>
                    <a:lstStyle/>
                    <a:p>
                      <a:r>
                        <a:rPr lang="en-US" sz="1200" b="1">
                          <a:solidFill>
                            <a:schemeClr val="tx1"/>
                          </a:solidFill>
                        </a:rPr>
                        <a:t>By Week 24</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rPr>
                        <a:t>5 stories</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9"/>
                  </a:ext>
                </a:extLst>
              </a:tr>
              <a:tr h="0">
                <a:tc vMerge="1">
                  <a:txBody>
                    <a:bodyPr/>
                    <a:lstStyle/>
                    <a:p>
                      <a:endParaRPr lang="en-US"/>
                    </a:p>
                  </a:txBody>
                  <a:tcPr/>
                </a:tc>
                <a:tc>
                  <a:txBody>
                    <a:bodyPr/>
                    <a:lstStyle/>
                    <a:p>
                      <a:r>
                        <a:rPr lang="en-US" sz="1200" b="1">
                          <a:solidFill>
                            <a:schemeClr val="tx1"/>
                          </a:solidFill>
                        </a:rPr>
                        <a:t>By Week 36</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rPr>
                        <a:t>10 stories</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231699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8951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8" name="Straight Connector 37">
            <a:extLst>
              <a:ext uri="{FF2B5EF4-FFF2-40B4-BE49-F238E27FC236}">
                <a16:creationId xmlns:a16="http://schemas.microsoft.com/office/drawing/2014/main" id="{83047158-191E-F447-95DB-10E8AAED12BC}"/>
              </a:ext>
            </a:extLst>
          </p:cNvPr>
          <p:cNvCxnSpPr/>
          <p:nvPr/>
        </p:nvCxnSpPr>
        <p:spPr>
          <a:xfrm>
            <a:off x="8637484" y="3119730"/>
            <a:ext cx="0" cy="2359959"/>
          </a:xfrm>
          <a:prstGeom prst="line">
            <a:avLst/>
          </a:prstGeom>
          <a:ln w="25400">
            <a:solidFill>
              <a:schemeClr val="accent4"/>
            </a:solidFill>
            <a:prstDash val="sysDot"/>
          </a:ln>
        </p:spPr>
        <p:style>
          <a:lnRef idx="1">
            <a:schemeClr val="accent1"/>
          </a:lnRef>
          <a:fillRef idx="0">
            <a:schemeClr val="accent1"/>
          </a:fillRef>
          <a:effectRef idx="0">
            <a:schemeClr val="accent1"/>
          </a:effectRef>
          <a:fontRef idx="minor">
            <a:schemeClr val="tx1"/>
          </a:fontRef>
        </p:style>
      </p:cxnSp>
      <p:grpSp>
        <p:nvGrpSpPr>
          <p:cNvPr id="79" name="Group 78"/>
          <p:cNvGrpSpPr/>
          <p:nvPr/>
        </p:nvGrpSpPr>
        <p:grpSpPr>
          <a:xfrm>
            <a:off x="8369487" y="3321436"/>
            <a:ext cx="660213" cy="1884830"/>
            <a:chOff x="8369487" y="3516406"/>
            <a:chExt cx="660213" cy="1884830"/>
          </a:xfrm>
        </p:grpSpPr>
        <p:sp>
          <p:nvSpPr>
            <p:cNvPr id="75" name="Rectangle 74"/>
            <p:cNvSpPr/>
            <p:nvPr/>
          </p:nvSpPr>
          <p:spPr>
            <a:xfrm>
              <a:off x="8464924" y="3516406"/>
              <a:ext cx="564776" cy="2084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8369487" y="4542865"/>
              <a:ext cx="564776" cy="2084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8369487" y="5192807"/>
              <a:ext cx="564776" cy="2084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itle 1">
            <a:extLst>
              <a:ext uri="{FF2B5EF4-FFF2-40B4-BE49-F238E27FC236}">
                <a16:creationId xmlns:a16="http://schemas.microsoft.com/office/drawing/2014/main" id="{18B4CD50-0042-D64E-9D1E-0511106CC93D}"/>
              </a:ext>
            </a:extLst>
          </p:cNvPr>
          <p:cNvSpPr>
            <a:spLocks noGrp="1"/>
          </p:cNvSpPr>
          <p:nvPr>
            <p:ph type="title"/>
          </p:nvPr>
        </p:nvSpPr>
        <p:spPr>
          <a:xfrm>
            <a:off x="685800" y="685800"/>
            <a:ext cx="8839200" cy="609599"/>
          </a:xfrm>
        </p:spPr>
        <p:txBody>
          <a:bodyPr>
            <a:normAutofit/>
          </a:bodyPr>
          <a:lstStyle/>
          <a:p>
            <a:pPr fontAlgn="base"/>
            <a:r>
              <a:rPr lang="en-GB"/>
              <a:t>Measuring success</a:t>
            </a:r>
          </a:p>
        </p:txBody>
      </p:sp>
      <p:sp>
        <p:nvSpPr>
          <p:cNvPr id="3" name="Rectangle 2"/>
          <p:cNvSpPr/>
          <p:nvPr/>
        </p:nvSpPr>
        <p:spPr>
          <a:xfrm>
            <a:off x="685800" y="1495229"/>
            <a:ext cx="2699748" cy="4139595"/>
          </a:xfrm>
          <a:prstGeom prst="rect">
            <a:avLst/>
          </a:prstGeom>
        </p:spPr>
        <p:txBody>
          <a:bodyPr wrap="square" lIns="0" tIns="0" rIns="0" bIns="0">
            <a:spAutoFit/>
          </a:bodyPr>
          <a:lstStyle/>
          <a:p>
            <a:pPr marR="135255">
              <a:spcAft>
                <a:spcPts val="600"/>
              </a:spcAft>
            </a:pPr>
            <a:r>
              <a:rPr lang="en-GB" sz="1200">
                <a:latin typeface="+mj-lt"/>
              </a:rPr>
              <a:t>So you’ve defined your business drivers and planned for high adoption using the pillars of success. But how will you know how well things are going once you’ve put the plan into action? Before you roll out the services, you must also set some targets and measures for success. This will help you make tactical changes when adoption is lower than expected, and also demonstrate return on investment (ROI).</a:t>
            </a:r>
          </a:p>
          <a:p>
            <a:pPr marR="135255">
              <a:spcAft>
                <a:spcPts val="600"/>
              </a:spcAft>
            </a:pPr>
            <a:r>
              <a:rPr lang="en-GB" sz="1200">
                <a:latin typeface="+mj-lt"/>
              </a:rPr>
              <a:t>Below is an illustration of how </a:t>
            </a:r>
            <a:r>
              <a:rPr lang="en-GB" sz="1200" err="1">
                <a:latin typeface="+mj-lt"/>
              </a:rPr>
              <a:t>Webex</a:t>
            </a:r>
            <a:r>
              <a:rPr lang="en-GB" sz="1200">
                <a:latin typeface="+mj-lt"/>
              </a:rPr>
              <a:t> adoption metrics equate to transformation around your business goals. At its simplest, user adoption is measured by monthly </a:t>
            </a:r>
            <a:br>
              <a:rPr lang="en-GB" sz="1200">
                <a:latin typeface="+mj-lt"/>
              </a:rPr>
            </a:br>
            <a:r>
              <a:rPr lang="en-GB" sz="1200">
                <a:latin typeface="+mj-lt"/>
              </a:rPr>
              <a:t>active users (MAU), </a:t>
            </a:r>
            <a:br>
              <a:rPr lang="en-GB" sz="1200">
                <a:latin typeface="+mj-lt"/>
              </a:rPr>
            </a:br>
            <a:r>
              <a:rPr lang="en-GB" sz="1200">
                <a:latin typeface="+mj-lt"/>
              </a:rPr>
              <a:t>which means the </a:t>
            </a:r>
            <a:br>
              <a:rPr lang="en-GB" sz="1200">
                <a:latin typeface="+mj-lt"/>
              </a:rPr>
            </a:br>
            <a:r>
              <a:rPr lang="en-GB" sz="1200">
                <a:latin typeface="+mj-lt"/>
              </a:rPr>
              <a:t>percentage of </a:t>
            </a:r>
            <a:br>
              <a:rPr lang="en-GB" sz="1200">
                <a:latin typeface="+mj-lt"/>
              </a:rPr>
            </a:br>
            <a:r>
              <a:rPr lang="en-GB" sz="1200">
                <a:latin typeface="+mj-lt"/>
              </a:rPr>
              <a:t>people who are </a:t>
            </a:r>
            <a:br>
              <a:rPr lang="en-GB" sz="1200">
                <a:latin typeface="+mj-lt"/>
              </a:rPr>
            </a:br>
            <a:r>
              <a:rPr lang="en-GB" sz="1200">
                <a:latin typeface="+mj-lt"/>
              </a:rPr>
              <a:t>using the </a:t>
            </a:r>
            <a:br>
              <a:rPr lang="en-GB" sz="1200">
                <a:latin typeface="+mj-lt"/>
              </a:rPr>
            </a:br>
            <a:r>
              <a:rPr lang="en-GB" sz="1200">
                <a:latin typeface="+mj-lt"/>
              </a:rPr>
              <a:t>service at least </a:t>
            </a:r>
            <a:br>
              <a:rPr lang="en-GB" sz="1200">
                <a:latin typeface="+mj-lt"/>
              </a:rPr>
            </a:br>
            <a:r>
              <a:rPr lang="en-GB" sz="1200">
                <a:latin typeface="+mj-lt"/>
              </a:rPr>
              <a:t>once a month.</a:t>
            </a:r>
          </a:p>
        </p:txBody>
      </p:sp>
      <p:sp>
        <p:nvSpPr>
          <p:cNvPr id="34" name="TextBox 33">
            <a:extLst>
              <a:ext uri="{FF2B5EF4-FFF2-40B4-BE49-F238E27FC236}">
                <a16:creationId xmlns:a16="http://schemas.microsoft.com/office/drawing/2014/main" id="{29E578FB-D561-6D40-B687-73A59F0A306A}"/>
              </a:ext>
            </a:extLst>
          </p:cNvPr>
          <p:cNvSpPr txBox="1"/>
          <p:nvPr/>
        </p:nvSpPr>
        <p:spPr>
          <a:xfrm>
            <a:off x="2921551" y="1644260"/>
            <a:ext cx="1018993" cy="215444"/>
          </a:xfrm>
          <a:prstGeom prst="rect">
            <a:avLst/>
          </a:prstGeom>
          <a:noFill/>
        </p:spPr>
        <p:txBody>
          <a:bodyPr wrap="square" lIns="0" tIns="0" rIns="0" bIns="0" rtlCol="0">
            <a:spAutoFit/>
          </a:bodyPr>
          <a:lstStyle/>
          <a:p>
            <a:pPr algn="r"/>
            <a:r>
              <a:rPr lang="en-US" sz="1400">
                <a:latin typeface="+mj-lt"/>
              </a:rPr>
              <a:t>High</a:t>
            </a:r>
          </a:p>
        </p:txBody>
      </p:sp>
      <p:sp>
        <p:nvSpPr>
          <p:cNvPr id="42" name="TextBox 41">
            <a:extLst>
              <a:ext uri="{FF2B5EF4-FFF2-40B4-BE49-F238E27FC236}">
                <a16:creationId xmlns:a16="http://schemas.microsoft.com/office/drawing/2014/main" id="{29E578FB-D561-6D40-B687-73A59F0A306A}"/>
              </a:ext>
            </a:extLst>
          </p:cNvPr>
          <p:cNvSpPr txBox="1"/>
          <p:nvPr/>
        </p:nvSpPr>
        <p:spPr>
          <a:xfrm>
            <a:off x="2921551" y="3368271"/>
            <a:ext cx="1018993" cy="215444"/>
          </a:xfrm>
          <a:prstGeom prst="rect">
            <a:avLst/>
          </a:prstGeom>
          <a:noFill/>
        </p:spPr>
        <p:txBody>
          <a:bodyPr wrap="square" lIns="0" tIns="0" rIns="0" bIns="0" rtlCol="0">
            <a:spAutoFit/>
          </a:bodyPr>
          <a:lstStyle/>
          <a:p>
            <a:pPr algn="r"/>
            <a:r>
              <a:rPr lang="en-US" sz="1400">
                <a:latin typeface="+mj-lt"/>
              </a:rPr>
              <a:t>Value</a:t>
            </a:r>
          </a:p>
        </p:txBody>
      </p:sp>
      <p:sp>
        <p:nvSpPr>
          <p:cNvPr id="43" name="TextBox 42">
            <a:extLst>
              <a:ext uri="{FF2B5EF4-FFF2-40B4-BE49-F238E27FC236}">
                <a16:creationId xmlns:a16="http://schemas.microsoft.com/office/drawing/2014/main" id="{29E578FB-D561-6D40-B687-73A59F0A306A}"/>
              </a:ext>
            </a:extLst>
          </p:cNvPr>
          <p:cNvSpPr txBox="1"/>
          <p:nvPr/>
        </p:nvSpPr>
        <p:spPr>
          <a:xfrm>
            <a:off x="2921551" y="5160398"/>
            <a:ext cx="1018993" cy="215444"/>
          </a:xfrm>
          <a:prstGeom prst="rect">
            <a:avLst/>
          </a:prstGeom>
          <a:noFill/>
        </p:spPr>
        <p:txBody>
          <a:bodyPr wrap="square" lIns="0" tIns="0" rIns="0" bIns="0" rtlCol="0">
            <a:spAutoFit/>
          </a:bodyPr>
          <a:lstStyle/>
          <a:p>
            <a:pPr algn="r"/>
            <a:r>
              <a:rPr lang="en-US" sz="1400">
                <a:latin typeface="+mj-lt"/>
              </a:rPr>
              <a:t>Low</a:t>
            </a:r>
          </a:p>
        </p:txBody>
      </p:sp>
      <p:sp>
        <p:nvSpPr>
          <p:cNvPr id="17" name="Rectangle 16">
            <a:extLst>
              <a:ext uri="{FF2B5EF4-FFF2-40B4-BE49-F238E27FC236}">
                <a16:creationId xmlns:a16="http://schemas.microsoft.com/office/drawing/2014/main" id="{699C5AC0-E799-2E4A-AE71-87AABC4AE7E9}"/>
              </a:ext>
            </a:extLst>
          </p:cNvPr>
          <p:cNvSpPr/>
          <p:nvPr/>
        </p:nvSpPr>
        <p:spPr>
          <a:xfrm>
            <a:off x="7960313" y="1571062"/>
            <a:ext cx="312100" cy="475580"/>
          </a:xfrm>
          <a:prstGeom prst="rect">
            <a:avLst/>
          </a:prstGeom>
        </p:spPr>
        <p:txBody>
          <a:bodyPr wrap="none">
            <a:spAutoFit/>
          </a:bodyPr>
          <a:lstStyle/>
          <a:p>
            <a:r>
              <a:rPr lang="en-GB">
                <a:solidFill>
                  <a:srgbClr val="000000"/>
                </a:solidFill>
                <a:latin typeface="Times" pitchFamily="2" charset="0"/>
              </a:rPr>
              <a:t> </a:t>
            </a:r>
            <a:endParaRPr lang="en-US"/>
          </a:p>
        </p:txBody>
      </p:sp>
      <p:cxnSp>
        <p:nvCxnSpPr>
          <p:cNvPr id="18" name="Straight Arrow Connector 17">
            <a:extLst>
              <a:ext uri="{FF2B5EF4-FFF2-40B4-BE49-F238E27FC236}">
                <a16:creationId xmlns:a16="http://schemas.microsoft.com/office/drawing/2014/main" id="{1DFBC3E2-FC23-3A48-ACB7-1823BD708E1A}"/>
              </a:ext>
            </a:extLst>
          </p:cNvPr>
          <p:cNvCxnSpPr>
            <a:cxnSpLocks/>
          </p:cNvCxnSpPr>
          <p:nvPr/>
        </p:nvCxnSpPr>
        <p:spPr>
          <a:xfrm flipV="1">
            <a:off x="4048801" y="1571062"/>
            <a:ext cx="0" cy="3886109"/>
          </a:xfrm>
          <a:prstGeom prst="straightConnector1">
            <a:avLst/>
          </a:prstGeom>
          <a:ln w="25400">
            <a:solidFill>
              <a:schemeClr val="accent2"/>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A7A6B199-8AA3-1249-8DC5-AF3C62870BE6}"/>
              </a:ext>
            </a:extLst>
          </p:cNvPr>
          <p:cNvSpPr/>
          <p:nvPr/>
        </p:nvSpPr>
        <p:spPr>
          <a:xfrm>
            <a:off x="4214568" y="4624680"/>
            <a:ext cx="1688872" cy="780388"/>
          </a:xfrm>
          <a:prstGeom prst="rect">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150000"/>
              </a:lnSpc>
            </a:pPr>
            <a:endParaRPr lang="en-US" sz="1000"/>
          </a:p>
        </p:txBody>
      </p:sp>
      <p:sp>
        <p:nvSpPr>
          <p:cNvPr id="21" name="Rectangle 20">
            <a:extLst>
              <a:ext uri="{FF2B5EF4-FFF2-40B4-BE49-F238E27FC236}">
                <a16:creationId xmlns:a16="http://schemas.microsoft.com/office/drawing/2014/main" id="{096B2E43-F385-8E4F-AEE8-B0CB91B8CFE5}"/>
              </a:ext>
            </a:extLst>
          </p:cNvPr>
          <p:cNvSpPr/>
          <p:nvPr/>
        </p:nvSpPr>
        <p:spPr>
          <a:xfrm>
            <a:off x="6069204" y="3907129"/>
            <a:ext cx="1688872" cy="1497937"/>
          </a:xfrm>
          <a:prstGeom prst="rect">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150000"/>
              </a:lnSpc>
            </a:pPr>
            <a:endParaRPr lang="en-US" sz="1000"/>
          </a:p>
        </p:txBody>
      </p:sp>
      <p:sp>
        <p:nvSpPr>
          <p:cNvPr id="22" name="Rectangle 21">
            <a:extLst>
              <a:ext uri="{FF2B5EF4-FFF2-40B4-BE49-F238E27FC236}">
                <a16:creationId xmlns:a16="http://schemas.microsoft.com/office/drawing/2014/main" id="{FDDDBAAD-D860-DF46-BB76-63C8DADFA407}"/>
              </a:ext>
            </a:extLst>
          </p:cNvPr>
          <p:cNvSpPr/>
          <p:nvPr/>
        </p:nvSpPr>
        <p:spPr>
          <a:xfrm>
            <a:off x="7923841" y="3234030"/>
            <a:ext cx="1688872" cy="2171700"/>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150000"/>
              </a:lnSpc>
            </a:pPr>
            <a:endParaRPr lang="en-US" sz="1000">
              <a:solidFill>
                <a:schemeClr val="tx1"/>
              </a:solidFill>
            </a:endParaRPr>
          </a:p>
        </p:txBody>
      </p:sp>
      <p:sp>
        <p:nvSpPr>
          <p:cNvPr id="23" name="Rectangle 22">
            <a:extLst>
              <a:ext uri="{FF2B5EF4-FFF2-40B4-BE49-F238E27FC236}">
                <a16:creationId xmlns:a16="http://schemas.microsoft.com/office/drawing/2014/main" id="{69B4AB93-B4F6-874E-80FD-5C260CD5C34C}"/>
              </a:ext>
            </a:extLst>
          </p:cNvPr>
          <p:cNvSpPr/>
          <p:nvPr/>
        </p:nvSpPr>
        <p:spPr>
          <a:xfrm>
            <a:off x="9751250" y="2460824"/>
            <a:ext cx="1688872" cy="2938182"/>
          </a:xfrm>
          <a:prstGeom prst="rect">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150000"/>
              </a:lnSpc>
            </a:pPr>
            <a:endParaRPr lang="en-US" sz="1000">
              <a:solidFill>
                <a:schemeClr val="tx1"/>
              </a:solidFill>
            </a:endParaRPr>
          </a:p>
        </p:txBody>
      </p:sp>
      <p:sp>
        <p:nvSpPr>
          <p:cNvPr id="24" name="TextBox 23">
            <a:extLst>
              <a:ext uri="{FF2B5EF4-FFF2-40B4-BE49-F238E27FC236}">
                <a16:creationId xmlns:a16="http://schemas.microsoft.com/office/drawing/2014/main" id="{BF85822E-F530-F24E-B7E9-70D735BF5BA8}"/>
              </a:ext>
            </a:extLst>
          </p:cNvPr>
          <p:cNvSpPr txBox="1"/>
          <p:nvPr/>
        </p:nvSpPr>
        <p:spPr>
          <a:xfrm>
            <a:off x="4241796" y="4078217"/>
            <a:ext cx="1688872" cy="369332"/>
          </a:xfrm>
          <a:prstGeom prst="rect">
            <a:avLst/>
          </a:prstGeom>
          <a:noFill/>
        </p:spPr>
        <p:txBody>
          <a:bodyPr wrap="square" rtlCol="0">
            <a:spAutoFit/>
          </a:bodyPr>
          <a:lstStyle/>
          <a:p>
            <a:pPr algn="ctr"/>
            <a:r>
              <a:rPr lang="en-US">
                <a:solidFill>
                  <a:schemeClr val="accent1"/>
                </a:solidFill>
              </a:rPr>
              <a:t>Discover</a:t>
            </a:r>
          </a:p>
        </p:txBody>
      </p:sp>
      <p:sp>
        <p:nvSpPr>
          <p:cNvPr id="27" name="TextBox 26">
            <a:extLst>
              <a:ext uri="{FF2B5EF4-FFF2-40B4-BE49-F238E27FC236}">
                <a16:creationId xmlns:a16="http://schemas.microsoft.com/office/drawing/2014/main" id="{6894262D-8F67-7245-8082-B39EF4774D98}"/>
              </a:ext>
            </a:extLst>
          </p:cNvPr>
          <p:cNvSpPr txBox="1"/>
          <p:nvPr/>
        </p:nvSpPr>
        <p:spPr>
          <a:xfrm>
            <a:off x="9682502" y="1933312"/>
            <a:ext cx="1827399" cy="369332"/>
          </a:xfrm>
          <a:prstGeom prst="rect">
            <a:avLst/>
          </a:prstGeom>
          <a:noFill/>
        </p:spPr>
        <p:txBody>
          <a:bodyPr wrap="square" rtlCol="0">
            <a:spAutoFit/>
          </a:bodyPr>
          <a:lstStyle/>
          <a:p>
            <a:pPr algn="ctr"/>
            <a:r>
              <a:rPr lang="en-US">
                <a:solidFill>
                  <a:schemeClr val="accent1"/>
                </a:solidFill>
              </a:rPr>
              <a:t>Transform</a:t>
            </a:r>
          </a:p>
        </p:txBody>
      </p:sp>
      <p:sp>
        <p:nvSpPr>
          <p:cNvPr id="28" name="TextBox 27">
            <a:extLst>
              <a:ext uri="{FF2B5EF4-FFF2-40B4-BE49-F238E27FC236}">
                <a16:creationId xmlns:a16="http://schemas.microsoft.com/office/drawing/2014/main" id="{2F710D3C-385D-FD47-A67C-F4C395BCA03C}"/>
              </a:ext>
            </a:extLst>
          </p:cNvPr>
          <p:cNvSpPr txBox="1"/>
          <p:nvPr/>
        </p:nvSpPr>
        <p:spPr>
          <a:xfrm>
            <a:off x="6096432" y="3380018"/>
            <a:ext cx="1688872" cy="369332"/>
          </a:xfrm>
          <a:prstGeom prst="rect">
            <a:avLst/>
          </a:prstGeom>
          <a:noFill/>
        </p:spPr>
        <p:txBody>
          <a:bodyPr wrap="square" rtlCol="0">
            <a:spAutoFit/>
          </a:bodyPr>
          <a:lstStyle/>
          <a:p>
            <a:pPr algn="ctr"/>
            <a:r>
              <a:rPr lang="en-US">
                <a:solidFill>
                  <a:schemeClr val="accent1"/>
                </a:solidFill>
              </a:rPr>
              <a:t>Explore</a:t>
            </a:r>
          </a:p>
        </p:txBody>
      </p:sp>
      <p:sp>
        <p:nvSpPr>
          <p:cNvPr id="39" name="TextBox 38">
            <a:extLst>
              <a:ext uri="{FF2B5EF4-FFF2-40B4-BE49-F238E27FC236}">
                <a16:creationId xmlns:a16="http://schemas.microsoft.com/office/drawing/2014/main" id="{73CAD6E5-2C65-CB4C-ACEE-36603F846E61}"/>
              </a:ext>
            </a:extLst>
          </p:cNvPr>
          <p:cNvSpPr txBox="1"/>
          <p:nvPr/>
        </p:nvSpPr>
        <p:spPr>
          <a:xfrm>
            <a:off x="7960313" y="2674211"/>
            <a:ext cx="1688872" cy="369332"/>
          </a:xfrm>
          <a:prstGeom prst="rect">
            <a:avLst/>
          </a:prstGeom>
          <a:noFill/>
        </p:spPr>
        <p:txBody>
          <a:bodyPr wrap="square" rtlCol="0">
            <a:spAutoFit/>
          </a:bodyPr>
          <a:lstStyle/>
          <a:p>
            <a:pPr algn="ctr"/>
            <a:r>
              <a:rPr lang="en-US">
                <a:solidFill>
                  <a:schemeClr val="accent1"/>
                </a:solidFill>
              </a:rPr>
              <a:t>Adapt</a:t>
            </a:r>
          </a:p>
        </p:txBody>
      </p:sp>
      <p:sp>
        <p:nvSpPr>
          <p:cNvPr id="41" name="TextBox 40">
            <a:extLst>
              <a:ext uri="{FF2B5EF4-FFF2-40B4-BE49-F238E27FC236}">
                <a16:creationId xmlns:a16="http://schemas.microsoft.com/office/drawing/2014/main" id="{4486B962-93FB-C44B-B161-61A6FBC97854}"/>
              </a:ext>
            </a:extLst>
          </p:cNvPr>
          <p:cNvSpPr txBox="1"/>
          <p:nvPr/>
        </p:nvSpPr>
        <p:spPr>
          <a:xfrm>
            <a:off x="4236908" y="2075341"/>
            <a:ext cx="3213359" cy="523220"/>
          </a:xfrm>
          <a:prstGeom prst="rect">
            <a:avLst/>
          </a:prstGeom>
          <a:noFill/>
        </p:spPr>
        <p:txBody>
          <a:bodyPr wrap="square" rtlCol="0">
            <a:spAutoFit/>
          </a:bodyPr>
          <a:lstStyle/>
          <a:p>
            <a:pPr algn="ctr"/>
            <a:r>
              <a:rPr lang="en-US">
                <a:solidFill>
                  <a:schemeClr val="accent4"/>
                </a:solidFill>
              </a:rPr>
              <a:t>Transformation point: </a:t>
            </a:r>
            <a:r>
              <a:rPr lang="en-US" sz="2800">
                <a:solidFill>
                  <a:schemeClr val="accent4"/>
                </a:solidFill>
              </a:rPr>
              <a:t>67%</a:t>
            </a:r>
          </a:p>
        </p:txBody>
      </p:sp>
      <p:sp>
        <p:nvSpPr>
          <p:cNvPr id="44" name="TextBox 43">
            <a:extLst>
              <a:ext uri="{FF2B5EF4-FFF2-40B4-BE49-F238E27FC236}">
                <a16:creationId xmlns:a16="http://schemas.microsoft.com/office/drawing/2014/main" id="{29E578FB-D561-6D40-B687-73A59F0A306A}"/>
              </a:ext>
            </a:extLst>
          </p:cNvPr>
          <p:cNvSpPr txBox="1"/>
          <p:nvPr/>
        </p:nvSpPr>
        <p:spPr>
          <a:xfrm>
            <a:off x="4055212" y="5570723"/>
            <a:ext cx="1018993" cy="215444"/>
          </a:xfrm>
          <a:prstGeom prst="rect">
            <a:avLst/>
          </a:prstGeom>
          <a:noFill/>
        </p:spPr>
        <p:txBody>
          <a:bodyPr wrap="square" lIns="0" tIns="0" rIns="0" bIns="0" rtlCol="0">
            <a:spAutoFit/>
          </a:bodyPr>
          <a:lstStyle/>
          <a:p>
            <a:r>
              <a:rPr lang="en-US" sz="1400">
                <a:latin typeface="+mj-lt"/>
              </a:rPr>
              <a:t>Low</a:t>
            </a:r>
          </a:p>
        </p:txBody>
      </p:sp>
      <p:sp>
        <p:nvSpPr>
          <p:cNvPr id="45" name="TextBox 44">
            <a:extLst>
              <a:ext uri="{FF2B5EF4-FFF2-40B4-BE49-F238E27FC236}">
                <a16:creationId xmlns:a16="http://schemas.microsoft.com/office/drawing/2014/main" id="{29E578FB-D561-6D40-B687-73A59F0A306A}"/>
              </a:ext>
            </a:extLst>
          </p:cNvPr>
          <p:cNvSpPr txBox="1"/>
          <p:nvPr/>
        </p:nvSpPr>
        <p:spPr>
          <a:xfrm>
            <a:off x="7113753" y="5570723"/>
            <a:ext cx="1018993" cy="215444"/>
          </a:xfrm>
          <a:prstGeom prst="rect">
            <a:avLst/>
          </a:prstGeom>
          <a:noFill/>
        </p:spPr>
        <p:txBody>
          <a:bodyPr wrap="square" lIns="0" tIns="0" rIns="0" bIns="0" rtlCol="0">
            <a:spAutoFit/>
          </a:bodyPr>
          <a:lstStyle/>
          <a:p>
            <a:pPr algn="ctr"/>
            <a:r>
              <a:rPr lang="en-US" sz="1400">
                <a:latin typeface="+mj-lt"/>
              </a:rPr>
              <a:t>Adoption</a:t>
            </a:r>
          </a:p>
        </p:txBody>
      </p:sp>
      <p:sp>
        <p:nvSpPr>
          <p:cNvPr id="46" name="TextBox 45">
            <a:extLst>
              <a:ext uri="{FF2B5EF4-FFF2-40B4-BE49-F238E27FC236}">
                <a16:creationId xmlns:a16="http://schemas.microsoft.com/office/drawing/2014/main" id="{29E578FB-D561-6D40-B687-73A59F0A306A}"/>
              </a:ext>
            </a:extLst>
          </p:cNvPr>
          <p:cNvSpPr txBox="1"/>
          <p:nvPr/>
        </p:nvSpPr>
        <p:spPr>
          <a:xfrm>
            <a:off x="10439238" y="5570723"/>
            <a:ext cx="1018993" cy="215444"/>
          </a:xfrm>
          <a:prstGeom prst="rect">
            <a:avLst/>
          </a:prstGeom>
          <a:noFill/>
        </p:spPr>
        <p:txBody>
          <a:bodyPr wrap="square" lIns="0" tIns="0" rIns="0" bIns="0" rtlCol="0">
            <a:spAutoFit/>
          </a:bodyPr>
          <a:lstStyle/>
          <a:p>
            <a:pPr algn="r"/>
            <a:r>
              <a:rPr lang="en-US" sz="1400">
                <a:latin typeface="+mj-lt"/>
              </a:rPr>
              <a:t>High</a:t>
            </a:r>
          </a:p>
        </p:txBody>
      </p:sp>
      <p:sp>
        <p:nvSpPr>
          <p:cNvPr id="14" name="TextBox 13"/>
          <p:cNvSpPr txBox="1"/>
          <p:nvPr/>
        </p:nvSpPr>
        <p:spPr>
          <a:xfrm>
            <a:off x="4343703" y="4968738"/>
            <a:ext cx="1499885" cy="430887"/>
          </a:xfrm>
          <a:prstGeom prst="rect">
            <a:avLst/>
          </a:prstGeom>
          <a:noFill/>
        </p:spPr>
        <p:txBody>
          <a:bodyPr wrap="square" lIns="0" tIns="0" rIns="0" bIns="0" rtlCol="0" anchor="b">
            <a:spAutoFit/>
          </a:bodyPr>
          <a:lstStyle/>
          <a:p>
            <a:r>
              <a:rPr lang="en-US" sz="1400"/>
              <a:t>5% </a:t>
            </a:r>
            <a:r>
              <a:rPr lang="en-US" sz="1000"/>
              <a:t>weekly active users</a:t>
            </a:r>
          </a:p>
          <a:p>
            <a:r>
              <a:rPr lang="en-US" sz="1400"/>
              <a:t>2% </a:t>
            </a:r>
            <a:r>
              <a:rPr lang="en-US" sz="1000"/>
              <a:t>daily active users</a:t>
            </a:r>
          </a:p>
        </p:txBody>
      </p:sp>
      <p:sp>
        <p:nvSpPr>
          <p:cNvPr id="58" name="TextBox 57"/>
          <p:cNvSpPr txBox="1"/>
          <p:nvPr/>
        </p:nvSpPr>
        <p:spPr>
          <a:xfrm>
            <a:off x="6185203" y="3946844"/>
            <a:ext cx="1499885" cy="215444"/>
          </a:xfrm>
          <a:prstGeom prst="rect">
            <a:avLst/>
          </a:prstGeom>
          <a:noFill/>
        </p:spPr>
        <p:txBody>
          <a:bodyPr wrap="square" lIns="0" tIns="0" rIns="0" bIns="0" rtlCol="0">
            <a:spAutoFit/>
          </a:bodyPr>
          <a:lstStyle/>
          <a:p>
            <a:pPr>
              <a:spcAft>
                <a:spcPts val="600"/>
              </a:spcAft>
            </a:pPr>
            <a:r>
              <a:rPr lang="en-US" sz="1400"/>
              <a:t>40% </a:t>
            </a:r>
            <a:r>
              <a:rPr lang="en-US" sz="1000"/>
              <a:t>monthly active users</a:t>
            </a:r>
          </a:p>
        </p:txBody>
      </p:sp>
      <p:sp>
        <p:nvSpPr>
          <p:cNvPr id="59" name="TextBox 58"/>
          <p:cNvSpPr txBox="1"/>
          <p:nvPr/>
        </p:nvSpPr>
        <p:spPr>
          <a:xfrm>
            <a:off x="4343703" y="4663481"/>
            <a:ext cx="1499885" cy="215444"/>
          </a:xfrm>
          <a:prstGeom prst="rect">
            <a:avLst/>
          </a:prstGeom>
          <a:noFill/>
        </p:spPr>
        <p:txBody>
          <a:bodyPr wrap="square" lIns="0" tIns="0" rIns="0" bIns="0" rtlCol="0" anchor="b">
            <a:spAutoFit/>
          </a:bodyPr>
          <a:lstStyle/>
          <a:p>
            <a:r>
              <a:rPr lang="en-US" sz="1400"/>
              <a:t>20% </a:t>
            </a:r>
            <a:r>
              <a:rPr lang="en-US" sz="1000"/>
              <a:t>monthly active users</a:t>
            </a:r>
          </a:p>
        </p:txBody>
      </p:sp>
      <p:sp>
        <p:nvSpPr>
          <p:cNvPr id="60" name="TextBox 59"/>
          <p:cNvSpPr txBox="1"/>
          <p:nvPr/>
        </p:nvSpPr>
        <p:spPr>
          <a:xfrm>
            <a:off x="6185203" y="4772344"/>
            <a:ext cx="1499885" cy="584775"/>
          </a:xfrm>
          <a:prstGeom prst="rect">
            <a:avLst/>
          </a:prstGeom>
          <a:noFill/>
        </p:spPr>
        <p:txBody>
          <a:bodyPr wrap="square" lIns="0" tIns="0" rIns="0" bIns="0" rtlCol="0">
            <a:spAutoFit/>
          </a:bodyPr>
          <a:lstStyle/>
          <a:p>
            <a:r>
              <a:rPr lang="en-US" sz="1400"/>
              <a:t>15% </a:t>
            </a:r>
            <a:r>
              <a:rPr lang="en-US" sz="1000"/>
              <a:t>weekly active users</a:t>
            </a:r>
          </a:p>
          <a:p>
            <a:r>
              <a:rPr lang="en-US" sz="1400"/>
              <a:t>5% </a:t>
            </a:r>
            <a:r>
              <a:rPr lang="en-US" sz="1000"/>
              <a:t>daily active users</a:t>
            </a:r>
          </a:p>
          <a:p>
            <a:endParaRPr lang="en-US" sz="1000"/>
          </a:p>
        </p:txBody>
      </p:sp>
      <p:sp>
        <p:nvSpPr>
          <p:cNvPr id="61" name="Rectangle 60"/>
          <p:cNvSpPr/>
          <p:nvPr/>
        </p:nvSpPr>
        <p:spPr>
          <a:xfrm>
            <a:off x="8079441" y="4903151"/>
            <a:ext cx="1447800" cy="323165"/>
          </a:xfrm>
          <a:prstGeom prst="rect">
            <a:avLst/>
          </a:prstGeom>
        </p:spPr>
        <p:txBody>
          <a:bodyPr wrap="square" lIns="0" tIns="0" rIns="0" bIns="0">
            <a:spAutoFit/>
          </a:bodyPr>
          <a:lstStyle/>
          <a:p>
            <a:pPr>
              <a:lnSpc>
                <a:spcPct val="150000"/>
              </a:lnSpc>
            </a:pPr>
            <a:r>
              <a:rPr lang="en-US" sz="1400"/>
              <a:t>10% </a:t>
            </a:r>
            <a:r>
              <a:rPr lang="en-US" sz="1000"/>
              <a:t>daily active users</a:t>
            </a:r>
          </a:p>
        </p:txBody>
      </p:sp>
      <p:sp>
        <p:nvSpPr>
          <p:cNvPr id="62" name="Rectangle 61"/>
          <p:cNvSpPr/>
          <p:nvPr/>
        </p:nvSpPr>
        <p:spPr>
          <a:xfrm>
            <a:off x="8072438" y="3240380"/>
            <a:ext cx="1490662" cy="323165"/>
          </a:xfrm>
          <a:prstGeom prst="rect">
            <a:avLst/>
          </a:prstGeom>
        </p:spPr>
        <p:txBody>
          <a:bodyPr wrap="square" lIns="0" tIns="0" rIns="0" bIns="0">
            <a:spAutoFit/>
          </a:bodyPr>
          <a:lstStyle/>
          <a:p>
            <a:pPr>
              <a:lnSpc>
                <a:spcPct val="150000"/>
              </a:lnSpc>
            </a:pPr>
            <a:r>
              <a:rPr lang="en-US" sz="1400"/>
              <a:t>60% </a:t>
            </a:r>
            <a:r>
              <a:rPr lang="en-US" sz="1000"/>
              <a:t>monthly active users</a:t>
            </a:r>
          </a:p>
        </p:txBody>
      </p:sp>
      <p:sp>
        <p:nvSpPr>
          <p:cNvPr id="63" name="Rectangle 62"/>
          <p:cNvSpPr/>
          <p:nvPr/>
        </p:nvSpPr>
        <p:spPr>
          <a:xfrm>
            <a:off x="8068609" y="4220758"/>
            <a:ext cx="1384674" cy="323165"/>
          </a:xfrm>
          <a:prstGeom prst="rect">
            <a:avLst/>
          </a:prstGeom>
        </p:spPr>
        <p:txBody>
          <a:bodyPr wrap="square" lIns="0" tIns="0" rIns="0" bIns="0">
            <a:spAutoFit/>
          </a:bodyPr>
          <a:lstStyle/>
          <a:p>
            <a:pPr>
              <a:lnSpc>
                <a:spcPct val="150000"/>
              </a:lnSpc>
            </a:pPr>
            <a:r>
              <a:rPr lang="en-US" sz="1400"/>
              <a:t>30% </a:t>
            </a:r>
            <a:r>
              <a:rPr lang="en-US" sz="1000"/>
              <a:t>weekly active users</a:t>
            </a:r>
          </a:p>
        </p:txBody>
      </p:sp>
      <p:sp>
        <p:nvSpPr>
          <p:cNvPr id="64" name="Rectangle 63"/>
          <p:cNvSpPr/>
          <p:nvPr/>
        </p:nvSpPr>
        <p:spPr>
          <a:xfrm>
            <a:off x="9885829" y="2498741"/>
            <a:ext cx="1559953" cy="289759"/>
          </a:xfrm>
          <a:prstGeom prst="rect">
            <a:avLst/>
          </a:prstGeom>
        </p:spPr>
        <p:txBody>
          <a:bodyPr wrap="square" lIns="0" tIns="0" rIns="0" bIns="0">
            <a:spAutoFit/>
          </a:bodyPr>
          <a:lstStyle/>
          <a:p>
            <a:pPr>
              <a:lnSpc>
                <a:spcPct val="150000"/>
              </a:lnSpc>
            </a:pPr>
            <a:r>
              <a:rPr lang="en-US" sz="1400"/>
              <a:t>80% </a:t>
            </a:r>
            <a:r>
              <a:rPr lang="en-US" sz="1000"/>
              <a:t>monthly active users</a:t>
            </a:r>
          </a:p>
        </p:txBody>
      </p:sp>
      <p:sp>
        <p:nvSpPr>
          <p:cNvPr id="65" name="Rectangle 64"/>
          <p:cNvSpPr/>
          <p:nvPr/>
        </p:nvSpPr>
        <p:spPr>
          <a:xfrm>
            <a:off x="9870140" y="3540426"/>
            <a:ext cx="1559953" cy="289759"/>
          </a:xfrm>
          <a:prstGeom prst="rect">
            <a:avLst/>
          </a:prstGeom>
        </p:spPr>
        <p:txBody>
          <a:bodyPr wrap="square" lIns="0" tIns="0" rIns="0" bIns="0">
            <a:spAutoFit/>
          </a:bodyPr>
          <a:lstStyle/>
          <a:p>
            <a:pPr>
              <a:lnSpc>
                <a:spcPct val="150000"/>
              </a:lnSpc>
            </a:pPr>
            <a:r>
              <a:rPr lang="en-US" sz="1400"/>
              <a:t>50% </a:t>
            </a:r>
            <a:r>
              <a:rPr lang="en-US" sz="1000"/>
              <a:t>weekly active users</a:t>
            </a:r>
          </a:p>
        </p:txBody>
      </p:sp>
      <p:sp>
        <p:nvSpPr>
          <p:cNvPr id="66" name="Rectangle 65"/>
          <p:cNvSpPr/>
          <p:nvPr/>
        </p:nvSpPr>
        <p:spPr>
          <a:xfrm>
            <a:off x="9863418" y="4553900"/>
            <a:ext cx="1559953" cy="289759"/>
          </a:xfrm>
          <a:prstGeom prst="rect">
            <a:avLst/>
          </a:prstGeom>
        </p:spPr>
        <p:txBody>
          <a:bodyPr wrap="square" lIns="0" tIns="0" rIns="0" bIns="0">
            <a:spAutoFit/>
          </a:bodyPr>
          <a:lstStyle/>
          <a:p>
            <a:pPr>
              <a:lnSpc>
                <a:spcPct val="150000"/>
              </a:lnSpc>
            </a:pPr>
            <a:r>
              <a:rPr lang="en-US" sz="1400"/>
              <a:t>20% </a:t>
            </a:r>
            <a:r>
              <a:rPr lang="en-US" sz="1000"/>
              <a:t>daily active users</a:t>
            </a:r>
          </a:p>
        </p:txBody>
      </p:sp>
      <p:cxnSp>
        <p:nvCxnSpPr>
          <p:cNvPr id="19" name="Straight Arrow Connector 18">
            <a:extLst>
              <a:ext uri="{FF2B5EF4-FFF2-40B4-BE49-F238E27FC236}">
                <a16:creationId xmlns:a16="http://schemas.microsoft.com/office/drawing/2014/main" id="{CB07913F-710F-D645-ACDA-C0BBADB4C812}"/>
              </a:ext>
            </a:extLst>
          </p:cNvPr>
          <p:cNvCxnSpPr>
            <a:cxnSpLocks/>
          </p:cNvCxnSpPr>
          <p:nvPr/>
        </p:nvCxnSpPr>
        <p:spPr>
          <a:xfrm>
            <a:off x="4048801" y="5457172"/>
            <a:ext cx="7391321" cy="0"/>
          </a:xfrm>
          <a:prstGeom prst="straightConnector1">
            <a:avLst/>
          </a:prstGeom>
          <a:ln w="3810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CB07913F-710F-D645-ACDA-C0BBADB4C812}"/>
              </a:ext>
            </a:extLst>
          </p:cNvPr>
          <p:cNvCxnSpPr>
            <a:cxnSpLocks/>
          </p:cNvCxnSpPr>
          <p:nvPr/>
        </p:nvCxnSpPr>
        <p:spPr>
          <a:xfrm>
            <a:off x="7241241" y="2494442"/>
            <a:ext cx="1410634" cy="616368"/>
          </a:xfrm>
          <a:prstGeom prst="straightConnector1">
            <a:avLst/>
          </a:prstGeom>
          <a:ln w="12700" cmpd="sng">
            <a:solidFill>
              <a:schemeClr val="accent4"/>
            </a:solidFill>
            <a:prstDash val="solid"/>
            <a:tailEnd type="oval"/>
          </a:ln>
        </p:spPr>
        <p:style>
          <a:lnRef idx="1">
            <a:schemeClr val="accent1"/>
          </a:lnRef>
          <a:fillRef idx="0">
            <a:schemeClr val="accent1"/>
          </a:fillRef>
          <a:effectRef idx="0">
            <a:schemeClr val="accent1"/>
          </a:effectRef>
          <a:fontRef idx="minor">
            <a:schemeClr val="tx1"/>
          </a:fontRef>
        </p:style>
      </p:cxnSp>
      <p:sp>
        <p:nvSpPr>
          <p:cNvPr id="85" name="Oval 189"/>
          <p:cNvSpPr>
            <a:spLocks noChangeArrowheads="1"/>
          </p:cNvSpPr>
          <p:nvPr/>
        </p:nvSpPr>
        <p:spPr bwMode="auto">
          <a:xfrm>
            <a:off x="1824449" y="4254785"/>
            <a:ext cx="1642651" cy="1646246"/>
          </a:xfrm>
          <a:prstGeom prst="ellipse">
            <a:avLst/>
          </a:prstGeom>
          <a:noFill/>
          <a:ln w="127000">
            <a:solidFill>
              <a:schemeClr val="accent2"/>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 name="Freeform 190"/>
          <p:cNvSpPr>
            <a:spLocks/>
          </p:cNvSpPr>
          <p:nvPr/>
        </p:nvSpPr>
        <p:spPr bwMode="auto">
          <a:xfrm>
            <a:off x="1936243" y="4262342"/>
            <a:ext cx="1531223" cy="1639057"/>
          </a:xfrm>
          <a:custGeom>
            <a:avLst/>
            <a:gdLst>
              <a:gd name="T0" fmla="*/ 115 w 248"/>
              <a:gd name="T1" fmla="*/ 0 h 265"/>
              <a:gd name="T2" fmla="*/ 248 w 248"/>
              <a:gd name="T3" fmla="*/ 132 h 265"/>
              <a:gd name="T4" fmla="*/ 115 w 248"/>
              <a:gd name="T5" fmla="*/ 265 h 265"/>
              <a:gd name="T6" fmla="*/ 0 w 248"/>
              <a:gd name="T7" fmla="*/ 196 h 265"/>
            </a:gdLst>
            <a:ahLst/>
            <a:cxnLst>
              <a:cxn ang="0">
                <a:pos x="T0" y="T1"/>
              </a:cxn>
              <a:cxn ang="0">
                <a:pos x="T2" y="T3"/>
              </a:cxn>
              <a:cxn ang="0">
                <a:pos x="T4" y="T5"/>
              </a:cxn>
              <a:cxn ang="0">
                <a:pos x="T6" y="T7"/>
              </a:cxn>
            </a:cxnLst>
            <a:rect l="0" t="0" r="r" b="b"/>
            <a:pathLst>
              <a:path w="248" h="265">
                <a:moveTo>
                  <a:pt x="115" y="0"/>
                </a:moveTo>
                <a:cubicBezTo>
                  <a:pt x="188" y="0"/>
                  <a:pt x="248" y="59"/>
                  <a:pt x="248" y="132"/>
                </a:cubicBezTo>
                <a:cubicBezTo>
                  <a:pt x="248" y="205"/>
                  <a:pt x="188" y="265"/>
                  <a:pt x="115" y="265"/>
                </a:cubicBezTo>
                <a:cubicBezTo>
                  <a:pt x="66" y="265"/>
                  <a:pt x="24" y="240"/>
                  <a:pt x="0" y="196"/>
                </a:cubicBezTo>
              </a:path>
            </a:pathLst>
          </a:custGeom>
          <a:noFill/>
          <a:ln w="127000" cap="rnd">
            <a:solidFill>
              <a:schemeClr val="accent4"/>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4" name="TextBox 83"/>
          <p:cNvSpPr txBox="1"/>
          <p:nvPr/>
        </p:nvSpPr>
        <p:spPr>
          <a:xfrm>
            <a:off x="1930439" y="4443392"/>
            <a:ext cx="1438863" cy="1200329"/>
          </a:xfrm>
          <a:prstGeom prst="rect">
            <a:avLst/>
          </a:prstGeom>
          <a:noFill/>
        </p:spPr>
        <p:txBody>
          <a:bodyPr wrap="square" lIns="0" rIns="0" rtlCol="0">
            <a:spAutoFit/>
          </a:bodyPr>
          <a:lstStyle/>
          <a:p>
            <a:pPr algn="ctr"/>
            <a:r>
              <a:rPr lang="en-US" sz="3600">
                <a:solidFill>
                  <a:schemeClr val="accent2"/>
                </a:solidFill>
                <a:latin typeface="+mn-lt"/>
              </a:rPr>
              <a:t>67%</a:t>
            </a:r>
          </a:p>
          <a:p>
            <a:pPr algn="ctr"/>
            <a:r>
              <a:rPr lang="en-GB" sz="900" b="1">
                <a:solidFill>
                  <a:schemeClr val="accent2"/>
                </a:solidFill>
              </a:rPr>
              <a:t>(or two-thirds) monthly </a:t>
            </a:r>
            <a:br>
              <a:rPr lang="en-GB" sz="900" b="1">
                <a:solidFill>
                  <a:schemeClr val="accent2"/>
                </a:solidFill>
              </a:rPr>
            </a:br>
            <a:r>
              <a:rPr lang="en-GB" sz="900" b="1">
                <a:solidFill>
                  <a:schemeClr val="accent2"/>
                </a:solidFill>
              </a:rPr>
              <a:t>active users is often the inflexion point for transformation.</a:t>
            </a:r>
          </a:p>
        </p:txBody>
      </p:sp>
    </p:spTree>
    <p:extLst>
      <p:ext uri="{BB962C8B-B14F-4D97-AF65-F5344CB8AC3E}">
        <p14:creationId xmlns:p14="http://schemas.microsoft.com/office/powerpoint/2010/main" val="1732658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8B4CD50-0042-D64E-9D1E-0511106CC93D}"/>
              </a:ext>
            </a:extLst>
          </p:cNvPr>
          <p:cNvSpPr>
            <a:spLocks noGrp="1"/>
          </p:cNvSpPr>
          <p:nvPr>
            <p:ph type="title"/>
          </p:nvPr>
        </p:nvSpPr>
        <p:spPr>
          <a:xfrm>
            <a:off x="685800" y="685800"/>
            <a:ext cx="8839200" cy="609599"/>
          </a:xfrm>
        </p:spPr>
        <p:txBody>
          <a:bodyPr>
            <a:normAutofit/>
          </a:bodyPr>
          <a:lstStyle/>
          <a:p>
            <a:pPr fontAlgn="base"/>
            <a:r>
              <a:rPr lang="en-US"/>
              <a:t>Measuring success</a:t>
            </a:r>
            <a:endParaRPr lang="en-GB"/>
          </a:p>
        </p:txBody>
      </p:sp>
      <p:sp>
        <p:nvSpPr>
          <p:cNvPr id="4" name="Rectangle 3"/>
          <p:cNvSpPr/>
          <p:nvPr/>
        </p:nvSpPr>
        <p:spPr>
          <a:xfrm>
            <a:off x="685800" y="1646040"/>
            <a:ext cx="8724586" cy="312330"/>
          </a:xfrm>
          <a:prstGeom prst="rect">
            <a:avLst/>
          </a:prstGeom>
        </p:spPr>
        <p:txBody>
          <a:bodyPr wrap="square" lIns="0" tIns="0" rIns="0" bIns="0">
            <a:spAutoFit/>
          </a:bodyPr>
          <a:lstStyle/>
          <a:p>
            <a:pPr marR="135255">
              <a:lnSpc>
                <a:spcPct val="121300"/>
              </a:lnSpc>
              <a:spcBef>
                <a:spcPts val="100"/>
              </a:spcBef>
              <a:spcAft>
                <a:spcPts val="600"/>
              </a:spcAft>
            </a:pPr>
            <a:r>
              <a:rPr lang="en-GB">
                <a:latin typeface="+mj-lt"/>
              </a:rPr>
              <a:t>The success of your Webex services can be measured in three areas:</a:t>
            </a:r>
          </a:p>
        </p:txBody>
      </p:sp>
      <p:grpSp>
        <p:nvGrpSpPr>
          <p:cNvPr id="25" name="Group 24"/>
          <p:cNvGrpSpPr/>
          <p:nvPr/>
        </p:nvGrpSpPr>
        <p:grpSpPr>
          <a:xfrm>
            <a:off x="8053001" y="2306151"/>
            <a:ext cx="3072200" cy="3311866"/>
            <a:chOff x="8053001" y="2207910"/>
            <a:chExt cx="3072200" cy="3311866"/>
          </a:xfrm>
        </p:grpSpPr>
        <p:sp>
          <p:nvSpPr>
            <p:cNvPr id="21" name="Rounded Rectangle 20"/>
            <p:cNvSpPr/>
            <p:nvPr/>
          </p:nvSpPr>
          <p:spPr>
            <a:xfrm>
              <a:off x="8053001" y="2207910"/>
              <a:ext cx="3072200" cy="3311866"/>
            </a:xfrm>
            <a:prstGeom prst="roundRect">
              <a:avLst>
                <a:gd name="adj" fmla="val 9188"/>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8322985" y="4156357"/>
              <a:ext cx="2683373" cy="1292662"/>
            </a:xfrm>
            <a:prstGeom prst="rect">
              <a:avLst/>
            </a:prstGeom>
          </p:spPr>
          <p:txBody>
            <a:bodyPr wrap="square" lIns="0" tIns="0" rIns="0" bIns="0">
              <a:spAutoFit/>
            </a:bodyPr>
            <a:lstStyle/>
            <a:p>
              <a:pPr marR="135255" algn="ctr">
                <a:spcAft>
                  <a:spcPts val="600"/>
                </a:spcAft>
              </a:pPr>
              <a:r>
                <a:rPr lang="en-GB">
                  <a:solidFill>
                    <a:schemeClr val="accent1"/>
                  </a:solidFill>
                </a:rPr>
                <a:t>Success stories</a:t>
              </a:r>
            </a:p>
            <a:p>
              <a:pPr marR="135255" algn="ctr">
                <a:spcAft>
                  <a:spcPts val="600"/>
                </a:spcAft>
              </a:pPr>
              <a:r>
                <a:rPr lang="en-GB" sz="1400">
                  <a:latin typeface="+mj-lt"/>
                </a:rPr>
                <a:t>Compelling stories about how </a:t>
              </a:r>
              <a:r>
                <a:rPr lang="en-GB" sz="1400" err="1">
                  <a:latin typeface="+mj-lt"/>
                </a:rPr>
                <a:t>Webex</a:t>
              </a:r>
              <a:r>
                <a:rPr lang="en-GB" sz="1400">
                  <a:latin typeface="+mj-lt"/>
                </a:rPr>
                <a:t> has been used to solve problems and create new value.</a:t>
              </a:r>
            </a:p>
            <a:p>
              <a:pPr marR="135255" algn="ctr">
                <a:spcAft>
                  <a:spcPts val="600"/>
                </a:spcAft>
              </a:pPr>
              <a:endParaRPr lang="en-GB" sz="1400">
                <a:latin typeface="+mj-lt"/>
              </a:endParaRPr>
            </a:p>
          </p:txBody>
        </p:sp>
        <p:pic>
          <p:nvPicPr>
            <p:cNvPr id="15" name="Picture 14"/>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927430" y="2660838"/>
              <a:ext cx="1285875" cy="1285875"/>
            </a:xfrm>
            <a:prstGeom prst="rect">
              <a:avLst/>
            </a:prstGeom>
          </p:spPr>
        </p:pic>
      </p:grpSp>
      <p:grpSp>
        <p:nvGrpSpPr>
          <p:cNvPr id="27" name="Group 26"/>
          <p:cNvGrpSpPr/>
          <p:nvPr/>
        </p:nvGrpSpPr>
        <p:grpSpPr>
          <a:xfrm>
            <a:off x="917910" y="2328822"/>
            <a:ext cx="3072200" cy="3311866"/>
            <a:chOff x="917910" y="2214208"/>
            <a:chExt cx="3072200" cy="3311866"/>
          </a:xfrm>
        </p:grpSpPr>
        <p:sp>
          <p:nvSpPr>
            <p:cNvPr id="9" name="Rounded Rectangle 8"/>
            <p:cNvSpPr/>
            <p:nvPr/>
          </p:nvSpPr>
          <p:spPr>
            <a:xfrm>
              <a:off x="917910" y="2214208"/>
              <a:ext cx="3072200" cy="3311866"/>
            </a:xfrm>
            <a:prstGeom prst="roundRect">
              <a:avLst>
                <a:gd name="adj" fmla="val 9188"/>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073646" y="2660838"/>
              <a:ext cx="2760728" cy="2280349"/>
              <a:chOff x="1073646" y="2630610"/>
              <a:chExt cx="2760728" cy="2280349"/>
            </a:xfrm>
          </p:grpSpPr>
          <p:sp>
            <p:nvSpPr>
              <p:cNvPr id="2" name="Rectangle 1"/>
              <p:cNvSpPr/>
              <p:nvPr/>
            </p:nvSpPr>
            <p:spPr>
              <a:xfrm>
                <a:off x="1073646" y="4126129"/>
                <a:ext cx="2760728" cy="784830"/>
              </a:xfrm>
              <a:prstGeom prst="rect">
                <a:avLst/>
              </a:prstGeom>
            </p:spPr>
            <p:txBody>
              <a:bodyPr wrap="square" lIns="0" tIns="0" rIns="0" bIns="0">
                <a:spAutoFit/>
              </a:bodyPr>
              <a:lstStyle/>
              <a:p>
                <a:pPr marR="135255" algn="ctr">
                  <a:spcAft>
                    <a:spcPts val="600"/>
                  </a:spcAft>
                </a:pPr>
                <a:r>
                  <a:rPr lang="en-GB">
                    <a:solidFill>
                      <a:schemeClr val="accent1"/>
                    </a:solidFill>
                  </a:rPr>
                  <a:t>Usage analytics</a:t>
                </a:r>
              </a:p>
              <a:p>
                <a:pPr marR="135255" algn="ctr">
                  <a:spcAft>
                    <a:spcPts val="600"/>
                  </a:spcAft>
                </a:pPr>
                <a:r>
                  <a:rPr lang="en-GB" sz="1400">
                    <a:latin typeface="+mj-lt"/>
                  </a:rPr>
                  <a:t>How much the services are </a:t>
                </a:r>
                <a:br>
                  <a:rPr lang="en-GB" sz="1400">
                    <a:latin typeface="+mj-lt"/>
                  </a:rPr>
                </a:br>
                <a:r>
                  <a:rPr lang="en-GB" sz="1400">
                    <a:latin typeface="+mj-lt"/>
                  </a:rPr>
                  <a:t>being used, and by whom. </a:t>
                </a:r>
              </a:p>
            </p:txBody>
          </p:sp>
          <p:pic>
            <p:nvPicPr>
              <p:cNvPr id="18" name="Picture 17"/>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811073" y="2630610"/>
                <a:ext cx="1285875" cy="1285875"/>
              </a:xfrm>
              <a:prstGeom prst="rect">
                <a:avLst/>
              </a:prstGeom>
            </p:spPr>
          </p:pic>
        </p:grpSp>
      </p:grpSp>
      <p:sp>
        <p:nvSpPr>
          <p:cNvPr id="20" name="Rounded Rectangle 19"/>
          <p:cNvSpPr/>
          <p:nvPr/>
        </p:nvSpPr>
        <p:spPr>
          <a:xfrm>
            <a:off x="4485455" y="2351493"/>
            <a:ext cx="3072200" cy="3311866"/>
          </a:xfrm>
          <a:prstGeom prst="roundRect">
            <a:avLst>
              <a:gd name="adj" fmla="val 9188"/>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662472" y="4254598"/>
            <a:ext cx="2718167" cy="784830"/>
          </a:xfrm>
          <a:prstGeom prst="rect">
            <a:avLst/>
          </a:prstGeom>
        </p:spPr>
        <p:txBody>
          <a:bodyPr wrap="square" lIns="0" tIns="0" rIns="0" bIns="0">
            <a:spAutoFit/>
          </a:bodyPr>
          <a:lstStyle/>
          <a:p>
            <a:pPr marR="135255" algn="ctr">
              <a:spcAft>
                <a:spcPts val="600"/>
              </a:spcAft>
            </a:pPr>
            <a:r>
              <a:rPr lang="en-GB">
                <a:solidFill>
                  <a:schemeClr val="accent1"/>
                </a:solidFill>
              </a:rPr>
              <a:t>Business performance</a:t>
            </a:r>
          </a:p>
          <a:p>
            <a:pPr marR="135255" algn="ctr">
              <a:spcAft>
                <a:spcPts val="600"/>
              </a:spcAft>
            </a:pPr>
            <a:r>
              <a:rPr lang="en-GB" sz="1400">
                <a:latin typeface="+mj-lt"/>
              </a:rPr>
              <a:t>How </a:t>
            </a:r>
            <a:r>
              <a:rPr lang="en-GB" sz="1400" err="1">
                <a:latin typeface="+mj-lt"/>
              </a:rPr>
              <a:t>Webex</a:t>
            </a:r>
            <a:r>
              <a:rPr lang="en-GB" sz="1400">
                <a:latin typeface="+mj-lt"/>
              </a:rPr>
              <a:t> is impacting productivity, quality, and cost.</a:t>
            </a:r>
          </a:p>
        </p:txBody>
      </p:sp>
      <p:pic>
        <p:nvPicPr>
          <p:cNvPr id="19" name="Picture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47053" y="2759079"/>
            <a:ext cx="1285875" cy="1285875"/>
          </a:xfrm>
          <a:prstGeom prst="rect">
            <a:avLst/>
          </a:prstGeom>
        </p:spPr>
      </p:pic>
    </p:spTree>
    <p:extLst>
      <p:ext uri="{BB962C8B-B14F-4D97-AF65-F5344CB8AC3E}">
        <p14:creationId xmlns:p14="http://schemas.microsoft.com/office/powerpoint/2010/main" val="1756656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8B4CD50-0042-D64E-9D1E-0511106CC93D}"/>
              </a:ext>
            </a:extLst>
          </p:cNvPr>
          <p:cNvSpPr>
            <a:spLocks noGrp="1"/>
          </p:cNvSpPr>
          <p:nvPr>
            <p:ph type="title"/>
          </p:nvPr>
        </p:nvSpPr>
        <p:spPr>
          <a:xfrm>
            <a:off x="685800" y="685800"/>
            <a:ext cx="4082683" cy="591337"/>
          </a:xfrm>
        </p:spPr>
        <p:txBody>
          <a:bodyPr>
            <a:normAutofit/>
          </a:bodyPr>
          <a:lstStyle/>
          <a:p>
            <a:pPr fontAlgn="base"/>
            <a:r>
              <a:rPr lang="en-GB"/>
              <a:t>1. Usage analytics</a:t>
            </a:r>
          </a:p>
        </p:txBody>
      </p:sp>
      <p:sp>
        <p:nvSpPr>
          <p:cNvPr id="2" name="Rectangle 1"/>
          <p:cNvSpPr/>
          <p:nvPr/>
        </p:nvSpPr>
        <p:spPr>
          <a:xfrm>
            <a:off x="685800" y="1734119"/>
            <a:ext cx="5157787" cy="1430520"/>
          </a:xfrm>
          <a:prstGeom prst="rect">
            <a:avLst/>
          </a:prstGeom>
        </p:spPr>
        <p:txBody>
          <a:bodyPr wrap="square" lIns="0" tIns="0" rIns="0" bIns="0">
            <a:spAutoFit/>
          </a:bodyPr>
          <a:lstStyle/>
          <a:p>
            <a:pPr marR="135255">
              <a:lnSpc>
                <a:spcPct val="121300"/>
              </a:lnSpc>
              <a:spcBef>
                <a:spcPts val="100"/>
              </a:spcBef>
              <a:spcAft>
                <a:spcPts val="600"/>
              </a:spcAft>
            </a:pPr>
            <a:r>
              <a:rPr lang="en-GB" sz="1200">
                <a:latin typeface="+mj-lt"/>
              </a:rPr>
              <a:t>First of all, you should set some targets for the percentage of people using </a:t>
            </a:r>
            <a:br>
              <a:rPr lang="en-GB" sz="1200">
                <a:latin typeface="+mj-lt"/>
              </a:rPr>
            </a:br>
            <a:r>
              <a:rPr lang="en-GB" sz="1200" err="1">
                <a:latin typeface="+mj-lt"/>
              </a:rPr>
              <a:t>Webex</a:t>
            </a:r>
            <a:r>
              <a:rPr lang="en-GB" sz="1200">
                <a:latin typeface="+mj-lt"/>
              </a:rPr>
              <a:t> on a monthly, weekly, and daily basis, and how quickly you’ll achieve this. Your targets will depend on the size of your business plus the timescales and activities in your adoption plan. </a:t>
            </a:r>
          </a:p>
          <a:p>
            <a:pPr marR="135255">
              <a:lnSpc>
                <a:spcPct val="121300"/>
              </a:lnSpc>
              <a:spcBef>
                <a:spcPts val="100"/>
              </a:spcBef>
              <a:spcAft>
                <a:spcPts val="600"/>
              </a:spcAft>
            </a:pPr>
            <a:r>
              <a:rPr lang="en-GB" sz="1200"/>
              <a:t>For example, if you’re rolling </a:t>
            </a:r>
            <a:r>
              <a:rPr lang="en-GB" sz="1200" err="1"/>
              <a:t>Webex</a:t>
            </a:r>
            <a:r>
              <a:rPr lang="en-GB" sz="1200"/>
              <a:t> Teams out to 3000 users over 6 weeks, </a:t>
            </a:r>
            <a:br>
              <a:rPr lang="en-GB" sz="1200"/>
            </a:br>
            <a:r>
              <a:rPr lang="en-GB" sz="1200"/>
              <a:t>your targets may be to achieve the following by week 24 of your adoption plan:</a:t>
            </a:r>
          </a:p>
        </p:txBody>
      </p:sp>
      <p:sp>
        <p:nvSpPr>
          <p:cNvPr id="4" name="Rectangle 3"/>
          <p:cNvSpPr/>
          <p:nvPr/>
        </p:nvSpPr>
        <p:spPr>
          <a:xfrm>
            <a:off x="6403857" y="1736725"/>
            <a:ext cx="5230812" cy="431721"/>
          </a:xfrm>
          <a:prstGeom prst="rect">
            <a:avLst/>
          </a:prstGeom>
        </p:spPr>
        <p:txBody>
          <a:bodyPr wrap="square" lIns="0" tIns="0" rIns="0" bIns="0">
            <a:spAutoFit/>
          </a:bodyPr>
          <a:lstStyle/>
          <a:p>
            <a:pPr marR="135255">
              <a:lnSpc>
                <a:spcPct val="121300"/>
              </a:lnSpc>
              <a:spcBef>
                <a:spcPts val="100"/>
              </a:spcBef>
            </a:pPr>
            <a:r>
              <a:rPr lang="en-GB" sz="1200"/>
              <a:t>On the other hand, if you have a small team of 30 users, you may aim to achieve the following in 6 weeks:</a:t>
            </a:r>
          </a:p>
        </p:txBody>
      </p:sp>
      <p:sp>
        <p:nvSpPr>
          <p:cNvPr id="13" name="TextBox 12"/>
          <p:cNvSpPr txBox="1"/>
          <p:nvPr/>
        </p:nvSpPr>
        <p:spPr>
          <a:xfrm>
            <a:off x="876787" y="3737734"/>
            <a:ext cx="1204672" cy="830997"/>
          </a:xfrm>
          <a:prstGeom prst="rect">
            <a:avLst/>
          </a:prstGeom>
          <a:noFill/>
        </p:spPr>
        <p:txBody>
          <a:bodyPr wrap="square" lIns="0" rIns="0" rtlCol="0" anchor="ctr">
            <a:spAutoFit/>
          </a:bodyPr>
          <a:lstStyle/>
          <a:p>
            <a:pPr algn="ctr"/>
            <a:r>
              <a:rPr lang="en-US" sz="2400">
                <a:solidFill>
                  <a:schemeClr val="accent2"/>
                </a:solidFill>
                <a:latin typeface="+mn-lt"/>
              </a:rPr>
              <a:t>80%</a:t>
            </a:r>
          </a:p>
          <a:p>
            <a:pPr algn="ctr"/>
            <a:r>
              <a:rPr lang="en-GB" sz="1200">
                <a:solidFill>
                  <a:schemeClr val="accent2"/>
                </a:solidFill>
              </a:rPr>
              <a:t>monthly active users</a:t>
            </a:r>
          </a:p>
        </p:txBody>
      </p:sp>
      <p:sp>
        <p:nvSpPr>
          <p:cNvPr id="14" name="Oval 175"/>
          <p:cNvSpPr>
            <a:spLocks noChangeArrowheads="1"/>
          </p:cNvSpPr>
          <p:nvPr/>
        </p:nvSpPr>
        <p:spPr bwMode="auto">
          <a:xfrm>
            <a:off x="753813" y="3429505"/>
            <a:ext cx="1450620" cy="1447454"/>
          </a:xfrm>
          <a:prstGeom prst="ellipse">
            <a:avLst/>
          </a:prstGeom>
          <a:noFill/>
          <a:ln w="127000">
            <a:solidFill>
              <a:schemeClr val="bg2">
                <a:lumMod val="9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Rectangle 35"/>
          <p:cNvSpPr/>
          <p:nvPr/>
        </p:nvSpPr>
        <p:spPr>
          <a:xfrm>
            <a:off x="6403857" y="4380236"/>
            <a:ext cx="5230812" cy="1481496"/>
          </a:xfrm>
          <a:prstGeom prst="rect">
            <a:avLst/>
          </a:prstGeom>
        </p:spPr>
        <p:txBody>
          <a:bodyPr wrap="square" lIns="0" tIns="0" rIns="0" bIns="0">
            <a:spAutoFit/>
          </a:bodyPr>
          <a:lstStyle/>
          <a:p>
            <a:pPr marR="135255">
              <a:lnSpc>
                <a:spcPct val="121300"/>
              </a:lnSpc>
              <a:spcBef>
                <a:spcPts val="100"/>
              </a:spcBef>
              <a:spcAft>
                <a:spcPts val="600"/>
              </a:spcAft>
            </a:pPr>
            <a:r>
              <a:rPr lang="en-GB" sz="1200">
                <a:latin typeface="+mj-lt"/>
              </a:rPr>
              <a:t>Only you can set appropriate targets for your business. The important thing is to consider your adoption plan and set ambitious but realistic targets for your people.</a:t>
            </a:r>
          </a:p>
          <a:p>
            <a:pPr marR="135255">
              <a:lnSpc>
                <a:spcPct val="121300"/>
              </a:lnSpc>
              <a:spcBef>
                <a:spcPts val="100"/>
              </a:spcBef>
              <a:spcAft>
                <a:spcPts val="600"/>
              </a:spcAft>
            </a:pPr>
            <a:r>
              <a:rPr lang="en-GB" sz="1200">
                <a:latin typeface="+mj-lt"/>
              </a:rPr>
              <a:t>You can find this and other interesting usage information on the </a:t>
            </a:r>
            <a:r>
              <a:rPr lang="en-GB" sz="1200">
                <a:latin typeface="+mj-lt"/>
                <a:hlinkClick r:id="rId3"/>
              </a:rPr>
              <a:t>Analytics page </a:t>
            </a:r>
            <a:r>
              <a:rPr lang="en-GB" sz="1200">
                <a:latin typeface="+mj-lt"/>
              </a:rPr>
              <a:t>of the Cisco </a:t>
            </a:r>
            <a:r>
              <a:rPr lang="en-GB" sz="1200" err="1">
                <a:latin typeface="+mj-lt"/>
              </a:rPr>
              <a:t>Webex</a:t>
            </a:r>
            <a:r>
              <a:rPr lang="en-GB" sz="1200">
                <a:latin typeface="+mj-lt"/>
              </a:rPr>
              <a:t> Control Hub.</a:t>
            </a:r>
          </a:p>
          <a:p>
            <a:pPr marR="135255">
              <a:lnSpc>
                <a:spcPct val="121300"/>
              </a:lnSpc>
              <a:spcBef>
                <a:spcPts val="100"/>
              </a:spcBef>
            </a:pPr>
            <a:endParaRPr lang="en-GB" sz="1200">
              <a:latin typeface="+mj-lt"/>
            </a:endParaRPr>
          </a:p>
          <a:p>
            <a:endParaRPr lang="en-US" sz="1200">
              <a:latin typeface="+mj-lt"/>
            </a:endParaRPr>
          </a:p>
        </p:txBody>
      </p:sp>
      <p:sp>
        <p:nvSpPr>
          <p:cNvPr id="37" name="Rectangle 36"/>
          <p:cNvSpPr/>
          <p:nvPr/>
        </p:nvSpPr>
        <p:spPr>
          <a:xfrm>
            <a:off x="685800" y="5111319"/>
            <a:ext cx="5157788" cy="223459"/>
          </a:xfrm>
          <a:prstGeom prst="rect">
            <a:avLst/>
          </a:prstGeom>
        </p:spPr>
        <p:txBody>
          <a:bodyPr wrap="square" lIns="0" tIns="0" rIns="0" bIns="0">
            <a:spAutoFit/>
          </a:bodyPr>
          <a:lstStyle/>
          <a:p>
            <a:pPr marR="135255" algn="ctr">
              <a:lnSpc>
                <a:spcPct val="121300"/>
              </a:lnSpc>
              <a:spcBef>
                <a:spcPts val="100"/>
              </a:spcBef>
              <a:spcAft>
                <a:spcPts val="600"/>
              </a:spcAft>
            </a:pPr>
            <a:r>
              <a:rPr lang="en-GB" sz="1200">
                <a:latin typeface="+mj-lt"/>
              </a:rPr>
              <a:t>You may also set interim targets for weeks 10 and 15.</a:t>
            </a:r>
            <a:endParaRPr lang="en-US" sz="1200">
              <a:latin typeface="+mj-lt"/>
            </a:endParaRPr>
          </a:p>
        </p:txBody>
      </p:sp>
      <p:sp>
        <p:nvSpPr>
          <p:cNvPr id="19" name="Oval 185"/>
          <p:cNvSpPr>
            <a:spLocks noChangeArrowheads="1"/>
          </p:cNvSpPr>
          <p:nvPr/>
        </p:nvSpPr>
        <p:spPr bwMode="auto">
          <a:xfrm>
            <a:off x="2544545" y="3427922"/>
            <a:ext cx="1447454" cy="1450620"/>
          </a:xfrm>
          <a:prstGeom prst="ellipse">
            <a:avLst/>
          </a:prstGeom>
          <a:noFill/>
          <a:ln w="127000">
            <a:solidFill>
              <a:schemeClr val="bg2">
                <a:lumMod val="9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TextBox 40"/>
          <p:cNvSpPr txBox="1"/>
          <p:nvPr/>
        </p:nvSpPr>
        <p:spPr>
          <a:xfrm>
            <a:off x="2665936" y="3737734"/>
            <a:ext cx="1204672" cy="830997"/>
          </a:xfrm>
          <a:prstGeom prst="rect">
            <a:avLst/>
          </a:prstGeom>
          <a:noFill/>
        </p:spPr>
        <p:txBody>
          <a:bodyPr wrap="square" lIns="0" rIns="0" rtlCol="0" anchor="ctr">
            <a:spAutoFit/>
          </a:bodyPr>
          <a:lstStyle/>
          <a:p>
            <a:pPr algn="ctr"/>
            <a:r>
              <a:rPr lang="en-US" sz="2400">
                <a:solidFill>
                  <a:schemeClr val="accent2"/>
                </a:solidFill>
              </a:rPr>
              <a:t>65</a:t>
            </a:r>
            <a:r>
              <a:rPr lang="en-US" sz="2400">
                <a:solidFill>
                  <a:schemeClr val="accent2"/>
                </a:solidFill>
                <a:latin typeface="+mn-lt"/>
              </a:rPr>
              <a:t>%</a:t>
            </a:r>
          </a:p>
          <a:p>
            <a:pPr algn="ctr"/>
            <a:r>
              <a:rPr lang="en-GB" sz="1200">
                <a:solidFill>
                  <a:schemeClr val="accent2"/>
                </a:solidFill>
              </a:rPr>
              <a:t>weekly active </a:t>
            </a:r>
            <a:br>
              <a:rPr lang="en-GB" sz="1200">
                <a:solidFill>
                  <a:schemeClr val="accent2"/>
                </a:solidFill>
              </a:rPr>
            </a:br>
            <a:r>
              <a:rPr lang="en-GB" sz="1200">
                <a:solidFill>
                  <a:schemeClr val="accent2"/>
                </a:solidFill>
              </a:rPr>
              <a:t>users</a:t>
            </a:r>
          </a:p>
        </p:txBody>
      </p:sp>
      <p:sp>
        <p:nvSpPr>
          <p:cNvPr id="34" name="Oval 236"/>
          <p:cNvSpPr>
            <a:spLocks noChangeArrowheads="1"/>
          </p:cNvSpPr>
          <p:nvPr/>
        </p:nvSpPr>
        <p:spPr bwMode="auto">
          <a:xfrm>
            <a:off x="4318790" y="3427922"/>
            <a:ext cx="1450620" cy="1450620"/>
          </a:xfrm>
          <a:prstGeom prst="ellipse">
            <a:avLst/>
          </a:prstGeom>
          <a:noFill/>
          <a:ln w="127000">
            <a:solidFill>
              <a:schemeClr val="bg2">
                <a:lumMod val="9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TextBox 41"/>
          <p:cNvSpPr txBox="1"/>
          <p:nvPr/>
        </p:nvSpPr>
        <p:spPr>
          <a:xfrm>
            <a:off x="4441764" y="3737734"/>
            <a:ext cx="1204672" cy="830997"/>
          </a:xfrm>
          <a:prstGeom prst="rect">
            <a:avLst/>
          </a:prstGeom>
          <a:noFill/>
        </p:spPr>
        <p:txBody>
          <a:bodyPr wrap="square" lIns="0" rIns="0" rtlCol="0" anchor="ctr">
            <a:spAutoFit/>
          </a:bodyPr>
          <a:lstStyle/>
          <a:p>
            <a:pPr algn="ctr"/>
            <a:r>
              <a:rPr lang="en-US" sz="2400">
                <a:solidFill>
                  <a:schemeClr val="accent2"/>
                </a:solidFill>
                <a:latin typeface="+mn-lt"/>
              </a:rPr>
              <a:t>50%</a:t>
            </a:r>
          </a:p>
          <a:p>
            <a:pPr algn="ctr"/>
            <a:r>
              <a:rPr lang="en-GB" sz="1200">
                <a:solidFill>
                  <a:schemeClr val="accent2"/>
                </a:solidFill>
              </a:rPr>
              <a:t>daily active </a:t>
            </a:r>
            <a:br>
              <a:rPr lang="en-GB" sz="1200">
                <a:solidFill>
                  <a:schemeClr val="accent2"/>
                </a:solidFill>
              </a:rPr>
            </a:br>
            <a:r>
              <a:rPr lang="en-GB" sz="1200">
                <a:solidFill>
                  <a:schemeClr val="accent2"/>
                </a:solidFill>
              </a:rPr>
              <a:t>users</a:t>
            </a:r>
          </a:p>
        </p:txBody>
      </p:sp>
      <p:sp>
        <p:nvSpPr>
          <p:cNvPr id="9" name="Oval 155"/>
          <p:cNvSpPr>
            <a:spLocks noChangeArrowheads="1"/>
          </p:cNvSpPr>
          <p:nvPr/>
        </p:nvSpPr>
        <p:spPr bwMode="auto">
          <a:xfrm>
            <a:off x="6456757" y="2499907"/>
            <a:ext cx="1450620" cy="1447454"/>
          </a:xfrm>
          <a:prstGeom prst="ellipse">
            <a:avLst/>
          </a:prstGeom>
          <a:noFill/>
          <a:ln w="127000">
            <a:solidFill>
              <a:schemeClr val="bg2">
                <a:lumMod val="9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TextBox 50"/>
          <p:cNvSpPr txBox="1"/>
          <p:nvPr/>
        </p:nvSpPr>
        <p:spPr>
          <a:xfrm>
            <a:off x="6579731" y="2808136"/>
            <a:ext cx="1204672" cy="830997"/>
          </a:xfrm>
          <a:prstGeom prst="rect">
            <a:avLst/>
          </a:prstGeom>
          <a:noFill/>
        </p:spPr>
        <p:txBody>
          <a:bodyPr wrap="square" lIns="0" rIns="0" rtlCol="0" anchor="ctr">
            <a:spAutoFit/>
          </a:bodyPr>
          <a:lstStyle/>
          <a:p>
            <a:pPr algn="ctr"/>
            <a:r>
              <a:rPr lang="en-US" sz="2400">
                <a:solidFill>
                  <a:schemeClr val="accent2"/>
                </a:solidFill>
                <a:latin typeface="+mn-lt"/>
              </a:rPr>
              <a:t>90%</a:t>
            </a:r>
          </a:p>
          <a:p>
            <a:pPr algn="ctr"/>
            <a:r>
              <a:rPr lang="en-GB" sz="1200">
                <a:solidFill>
                  <a:schemeClr val="accent2"/>
                </a:solidFill>
              </a:rPr>
              <a:t>monthly active users</a:t>
            </a:r>
          </a:p>
        </p:txBody>
      </p:sp>
      <p:sp>
        <p:nvSpPr>
          <p:cNvPr id="24" name="Oval 195"/>
          <p:cNvSpPr>
            <a:spLocks noChangeArrowheads="1"/>
          </p:cNvSpPr>
          <p:nvPr/>
        </p:nvSpPr>
        <p:spPr bwMode="auto">
          <a:xfrm>
            <a:off x="8284061" y="2498324"/>
            <a:ext cx="1450618" cy="1450620"/>
          </a:xfrm>
          <a:prstGeom prst="ellipse">
            <a:avLst/>
          </a:prstGeom>
          <a:noFill/>
          <a:ln w="127000">
            <a:solidFill>
              <a:schemeClr val="bg2">
                <a:lumMod val="9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3" name="TextBox 52"/>
          <p:cNvSpPr txBox="1"/>
          <p:nvPr/>
        </p:nvSpPr>
        <p:spPr>
          <a:xfrm>
            <a:off x="8432798" y="2808136"/>
            <a:ext cx="1204672" cy="830997"/>
          </a:xfrm>
          <a:prstGeom prst="rect">
            <a:avLst/>
          </a:prstGeom>
          <a:noFill/>
        </p:spPr>
        <p:txBody>
          <a:bodyPr wrap="square" lIns="0" rIns="0" rtlCol="0" anchor="ctr">
            <a:spAutoFit/>
          </a:bodyPr>
          <a:lstStyle/>
          <a:p>
            <a:pPr algn="ctr"/>
            <a:r>
              <a:rPr lang="en-US" sz="2400">
                <a:solidFill>
                  <a:schemeClr val="accent2"/>
                </a:solidFill>
                <a:latin typeface="+mn-lt"/>
              </a:rPr>
              <a:t>70%</a:t>
            </a:r>
          </a:p>
          <a:p>
            <a:pPr algn="ctr"/>
            <a:r>
              <a:rPr lang="en-GB" sz="1200">
                <a:solidFill>
                  <a:schemeClr val="accent2"/>
                </a:solidFill>
              </a:rPr>
              <a:t>weekly active </a:t>
            </a:r>
            <a:br>
              <a:rPr lang="en-GB" sz="1200">
                <a:solidFill>
                  <a:schemeClr val="accent2"/>
                </a:solidFill>
              </a:rPr>
            </a:br>
            <a:r>
              <a:rPr lang="en-GB" sz="1200">
                <a:solidFill>
                  <a:schemeClr val="accent2"/>
                </a:solidFill>
              </a:rPr>
              <a:t>users</a:t>
            </a:r>
          </a:p>
        </p:txBody>
      </p:sp>
      <p:sp>
        <p:nvSpPr>
          <p:cNvPr id="29" name="Oval 236"/>
          <p:cNvSpPr>
            <a:spLocks noChangeArrowheads="1"/>
          </p:cNvSpPr>
          <p:nvPr/>
        </p:nvSpPr>
        <p:spPr bwMode="auto">
          <a:xfrm>
            <a:off x="10117699" y="2498324"/>
            <a:ext cx="1450620" cy="1450620"/>
          </a:xfrm>
          <a:prstGeom prst="ellipse">
            <a:avLst/>
          </a:prstGeom>
          <a:noFill/>
          <a:ln w="127000">
            <a:solidFill>
              <a:schemeClr val="bg2">
                <a:lumMod val="90000"/>
              </a:schemeClr>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4" name="TextBox 53"/>
          <p:cNvSpPr txBox="1"/>
          <p:nvPr/>
        </p:nvSpPr>
        <p:spPr>
          <a:xfrm>
            <a:off x="10237788" y="2808136"/>
            <a:ext cx="1204672" cy="830997"/>
          </a:xfrm>
          <a:prstGeom prst="rect">
            <a:avLst/>
          </a:prstGeom>
          <a:noFill/>
        </p:spPr>
        <p:txBody>
          <a:bodyPr wrap="square" lIns="0" rIns="0" rtlCol="0" anchor="ctr">
            <a:spAutoFit/>
          </a:bodyPr>
          <a:lstStyle/>
          <a:p>
            <a:pPr algn="ctr"/>
            <a:r>
              <a:rPr lang="en-US" sz="2400">
                <a:solidFill>
                  <a:schemeClr val="accent2"/>
                </a:solidFill>
                <a:latin typeface="+mn-lt"/>
              </a:rPr>
              <a:t>50%</a:t>
            </a:r>
          </a:p>
          <a:p>
            <a:pPr algn="ctr"/>
            <a:r>
              <a:rPr lang="en-GB" sz="1200">
                <a:solidFill>
                  <a:schemeClr val="accent2"/>
                </a:solidFill>
              </a:rPr>
              <a:t>daily active </a:t>
            </a:r>
            <a:br>
              <a:rPr lang="en-GB" sz="1200">
                <a:solidFill>
                  <a:schemeClr val="accent2"/>
                </a:solidFill>
              </a:rPr>
            </a:br>
            <a:r>
              <a:rPr lang="en-GB" sz="1200">
                <a:solidFill>
                  <a:schemeClr val="accent2"/>
                </a:solidFill>
              </a:rPr>
              <a:t>users</a:t>
            </a:r>
          </a:p>
        </p:txBody>
      </p:sp>
      <p:cxnSp>
        <p:nvCxnSpPr>
          <p:cNvPr id="59" name="Straight Connector 58"/>
          <p:cNvCxnSpPr/>
          <p:nvPr/>
        </p:nvCxnSpPr>
        <p:spPr>
          <a:xfrm>
            <a:off x="6096000" y="1736725"/>
            <a:ext cx="0" cy="3689219"/>
          </a:xfrm>
          <a:prstGeom prst="line">
            <a:avLst/>
          </a:prstGeom>
          <a:ln w="25400">
            <a:solidFill>
              <a:schemeClr val="accent4"/>
            </a:solidFill>
            <a:prstDash val="sysDot"/>
          </a:ln>
        </p:spPr>
        <p:style>
          <a:lnRef idx="1">
            <a:schemeClr val="accent1"/>
          </a:lnRef>
          <a:fillRef idx="0">
            <a:schemeClr val="accent1"/>
          </a:fillRef>
          <a:effectRef idx="0">
            <a:schemeClr val="accent1"/>
          </a:effectRef>
          <a:fontRef idx="minor">
            <a:schemeClr val="tx1"/>
          </a:fontRef>
        </p:style>
      </p:cxnSp>
      <p:sp>
        <p:nvSpPr>
          <p:cNvPr id="61" name="Freeform 156"/>
          <p:cNvSpPr>
            <a:spLocks/>
          </p:cNvSpPr>
          <p:nvPr/>
        </p:nvSpPr>
        <p:spPr bwMode="auto">
          <a:xfrm>
            <a:off x="6459925" y="2503075"/>
            <a:ext cx="1444285" cy="1441119"/>
          </a:xfrm>
          <a:custGeom>
            <a:avLst/>
            <a:gdLst>
              <a:gd name="T0" fmla="*/ 132 w 265"/>
              <a:gd name="T1" fmla="*/ 0 h 265"/>
              <a:gd name="T2" fmla="*/ 265 w 265"/>
              <a:gd name="T3" fmla="*/ 133 h 265"/>
              <a:gd name="T4" fmla="*/ 132 w 265"/>
              <a:gd name="T5" fmla="*/ 265 h 265"/>
              <a:gd name="T6" fmla="*/ 0 w 265"/>
              <a:gd name="T7" fmla="*/ 133 h 265"/>
              <a:gd name="T8" fmla="*/ 55 w 265"/>
              <a:gd name="T9" fmla="*/ 25 h 265"/>
            </a:gdLst>
            <a:ahLst/>
            <a:cxnLst>
              <a:cxn ang="0">
                <a:pos x="T0" y="T1"/>
              </a:cxn>
              <a:cxn ang="0">
                <a:pos x="T2" y="T3"/>
              </a:cxn>
              <a:cxn ang="0">
                <a:pos x="T4" y="T5"/>
              </a:cxn>
              <a:cxn ang="0">
                <a:pos x="T6" y="T7"/>
              </a:cxn>
              <a:cxn ang="0">
                <a:pos x="T8" y="T9"/>
              </a:cxn>
            </a:cxnLst>
            <a:rect l="0" t="0" r="r" b="b"/>
            <a:pathLst>
              <a:path w="265" h="265">
                <a:moveTo>
                  <a:pt x="132" y="0"/>
                </a:moveTo>
                <a:cubicBezTo>
                  <a:pt x="206" y="0"/>
                  <a:pt x="265" y="59"/>
                  <a:pt x="265" y="133"/>
                </a:cubicBezTo>
                <a:cubicBezTo>
                  <a:pt x="265" y="206"/>
                  <a:pt x="206" y="265"/>
                  <a:pt x="132" y="265"/>
                </a:cubicBezTo>
                <a:cubicBezTo>
                  <a:pt x="59" y="265"/>
                  <a:pt x="0" y="206"/>
                  <a:pt x="0" y="133"/>
                </a:cubicBezTo>
                <a:cubicBezTo>
                  <a:pt x="0" y="89"/>
                  <a:pt x="19" y="51"/>
                  <a:pt x="55" y="25"/>
                </a:cubicBezTo>
              </a:path>
            </a:pathLst>
          </a:custGeom>
          <a:noFill/>
          <a:ln w="127000" cap="rnd">
            <a:solidFill>
              <a:schemeClr val="accent4"/>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2" name="Freeform 196"/>
          <p:cNvSpPr>
            <a:spLocks/>
          </p:cNvSpPr>
          <p:nvPr/>
        </p:nvSpPr>
        <p:spPr bwMode="auto">
          <a:xfrm>
            <a:off x="8328403" y="2501492"/>
            <a:ext cx="1412611" cy="1444285"/>
          </a:xfrm>
          <a:custGeom>
            <a:avLst/>
            <a:gdLst>
              <a:gd name="T0" fmla="*/ 126 w 259"/>
              <a:gd name="T1" fmla="*/ 0 h 265"/>
              <a:gd name="T2" fmla="*/ 259 w 259"/>
              <a:gd name="T3" fmla="*/ 132 h 265"/>
              <a:gd name="T4" fmla="*/ 126 w 259"/>
              <a:gd name="T5" fmla="*/ 265 h 265"/>
              <a:gd name="T6" fmla="*/ 0 w 259"/>
              <a:gd name="T7" fmla="*/ 173 h 265"/>
            </a:gdLst>
            <a:ahLst/>
            <a:cxnLst>
              <a:cxn ang="0">
                <a:pos x="T0" y="T1"/>
              </a:cxn>
              <a:cxn ang="0">
                <a:pos x="T2" y="T3"/>
              </a:cxn>
              <a:cxn ang="0">
                <a:pos x="T4" y="T5"/>
              </a:cxn>
              <a:cxn ang="0">
                <a:pos x="T6" y="T7"/>
              </a:cxn>
            </a:cxnLst>
            <a:rect l="0" t="0" r="r" b="b"/>
            <a:pathLst>
              <a:path w="259" h="265">
                <a:moveTo>
                  <a:pt x="126" y="0"/>
                </a:moveTo>
                <a:cubicBezTo>
                  <a:pt x="200" y="0"/>
                  <a:pt x="259" y="59"/>
                  <a:pt x="259" y="132"/>
                </a:cubicBezTo>
                <a:cubicBezTo>
                  <a:pt x="259" y="205"/>
                  <a:pt x="200" y="265"/>
                  <a:pt x="126" y="265"/>
                </a:cubicBezTo>
                <a:cubicBezTo>
                  <a:pt x="68" y="265"/>
                  <a:pt x="19" y="229"/>
                  <a:pt x="0" y="173"/>
                </a:cubicBezTo>
              </a:path>
            </a:pathLst>
          </a:custGeom>
          <a:noFill/>
          <a:ln w="127000" cap="rnd">
            <a:solidFill>
              <a:schemeClr val="accent4"/>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237"/>
          <p:cNvSpPr>
            <a:spLocks/>
          </p:cNvSpPr>
          <p:nvPr/>
        </p:nvSpPr>
        <p:spPr bwMode="auto">
          <a:xfrm>
            <a:off x="10843010" y="2501492"/>
            <a:ext cx="718976" cy="1444285"/>
          </a:xfrm>
          <a:custGeom>
            <a:avLst/>
            <a:gdLst>
              <a:gd name="T0" fmla="*/ 0 w 132"/>
              <a:gd name="T1" fmla="*/ 0 h 265"/>
              <a:gd name="T2" fmla="*/ 132 w 132"/>
              <a:gd name="T3" fmla="*/ 133 h 265"/>
              <a:gd name="T4" fmla="*/ 0 w 132"/>
              <a:gd name="T5" fmla="*/ 265 h 265"/>
              <a:gd name="T6" fmla="*/ 0 w 132"/>
              <a:gd name="T7" fmla="*/ 265 h 265"/>
            </a:gdLst>
            <a:ahLst/>
            <a:cxnLst>
              <a:cxn ang="0">
                <a:pos x="T0" y="T1"/>
              </a:cxn>
              <a:cxn ang="0">
                <a:pos x="T2" y="T3"/>
              </a:cxn>
              <a:cxn ang="0">
                <a:pos x="T4" y="T5"/>
              </a:cxn>
              <a:cxn ang="0">
                <a:pos x="T6" y="T7"/>
              </a:cxn>
            </a:cxnLst>
            <a:rect l="0" t="0" r="r" b="b"/>
            <a:pathLst>
              <a:path w="132" h="265">
                <a:moveTo>
                  <a:pt x="0" y="0"/>
                </a:moveTo>
                <a:cubicBezTo>
                  <a:pt x="73" y="0"/>
                  <a:pt x="132" y="60"/>
                  <a:pt x="132" y="133"/>
                </a:cubicBezTo>
                <a:cubicBezTo>
                  <a:pt x="132" y="206"/>
                  <a:pt x="73" y="265"/>
                  <a:pt x="0" y="265"/>
                </a:cubicBezTo>
                <a:cubicBezTo>
                  <a:pt x="0" y="265"/>
                  <a:pt x="0" y="265"/>
                  <a:pt x="0" y="265"/>
                </a:cubicBezTo>
              </a:path>
            </a:pathLst>
          </a:custGeom>
          <a:noFill/>
          <a:ln w="127000" cap="rnd">
            <a:solidFill>
              <a:schemeClr val="accent4"/>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4" name="Freeform 176"/>
          <p:cNvSpPr>
            <a:spLocks/>
          </p:cNvSpPr>
          <p:nvPr/>
        </p:nvSpPr>
        <p:spPr bwMode="auto">
          <a:xfrm>
            <a:off x="753813" y="3429505"/>
            <a:ext cx="1444285" cy="1444286"/>
          </a:xfrm>
          <a:custGeom>
            <a:avLst/>
            <a:gdLst>
              <a:gd name="T0" fmla="*/ 132 w 265"/>
              <a:gd name="T1" fmla="*/ 0 h 265"/>
              <a:gd name="T2" fmla="*/ 265 w 265"/>
              <a:gd name="T3" fmla="*/ 133 h 265"/>
              <a:gd name="T4" fmla="*/ 132 w 265"/>
              <a:gd name="T5" fmla="*/ 265 h 265"/>
              <a:gd name="T6" fmla="*/ 0 w 265"/>
              <a:gd name="T7" fmla="*/ 133 h 265"/>
              <a:gd name="T8" fmla="*/ 6 w 265"/>
              <a:gd name="T9" fmla="*/ 92 h 265"/>
            </a:gdLst>
            <a:ahLst/>
            <a:cxnLst>
              <a:cxn ang="0">
                <a:pos x="T0" y="T1"/>
              </a:cxn>
              <a:cxn ang="0">
                <a:pos x="T2" y="T3"/>
              </a:cxn>
              <a:cxn ang="0">
                <a:pos x="T4" y="T5"/>
              </a:cxn>
              <a:cxn ang="0">
                <a:pos x="T6" y="T7"/>
              </a:cxn>
              <a:cxn ang="0">
                <a:pos x="T8" y="T9"/>
              </a:cxn>
            </a:cxnLst>
            <a:rect l="0" t="0" r="r" b="b"/>
            <a:pathLst>
              <a:path w="265" h="265">
                <a:moveTo>
                  <a:pt x="132" y="0"/>
                </a:moveTo>
                <a:cubicBezTo>
                  <a:pt x="206" y="0"/>
                  <a:pt x="265" y="60"/>
                  <a:pt x="265" y="133"/>
                </a:cubicBezTo>
                <a:cubicBezTo>
                  <a:pt x="265" y="206"/>
                  <a:pt x="206" y="265"/>
                  <a:pt x="132" y="265"/>
                </a:cubicBezTo>
                <a:cubicBezTo>
                  <a:pt x="59" y="265"/>
                  <a:pt x="0" y="206"/>
                  <a:pt x="0" y="133"/>
                </a:cubicBezTo>
                <a:cubicBezTo>
                  <a:pt x="0" y="118"/>
                  <a:pt x="2" y="106"/>
                  <a:pt x="6" y="92"/>
                </a:cubicBezTo>
              </a:path>
            </a:pathLst>
          </a:custGeom>
          <a:noFill/>
          <a:ln w="127000" cap="rnd">
            <a:solidFill>
              <a:schemeClr val="accent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5" name="Freeform 186"/>
          <p:cNvSpPr>
            <a:spLocks/>
          </p:cNvSpPr>
          <p:nvPr/>
        </p:nvSpPr>
        <p:spPr bwMode="auto">
          <a:xfrm>
            <a:off x="2680738" y="3427922"/>
            <a:ext cx="1304925" cy="1444285"/>
          </a:xfrm>
          <a:custGeom>
            <a:avLst/>
            <a:gdLst>
              <a:gd name="T0" fmla="*/ 107 w 240"/>
              <a:gd name="T1" fmla="*/ 0 h 265"/>
              <a:gd name="T2" fmla="*/ 240 w 240"/>
              <a:gd name="T3" fmla="*/ 132 h 265"/>
              <a:gd name="T4" fmla="*/ 107 w 240"/>
              <a:gd name="T5" fmla="*/ 265 h 265"/>
              <a:gd name="T6" fmla="*/ 0 w 240"/>
              <a:gd name="T7" fmla="*/ 210 h 265"/>
            </a:gdLst>
            <a:ahLst/>
            <a:cxnLst>
              <a:cxn ang="0">
                <a:pos x="T0" y="T1"/>
              </a:cxn>
              <a:cxn ang="0">
                <a:pos x="T2" y="T3"/>
              </a:cxn>
              <a:cxn ang="0">
                <a:pos x="T4" y="T5"/>
              </a:cxn>
              <a:cxn ang="0">
                <a:pos x="T6" y="T7"/>
              </a:cxn>
            </a:cxnLst>
            <a:rect l="0" t="0" r="r" b="b"/>
            <a:pathLst>
              <a:path w="240" h="265">
                <a:moveTo>
                  <a:pt x="107" y="0"/>
                </a:moveTo>
                <a:cubicBezTo>
                  <a:pt x="180" y="0"/>
                  <a:pt x="240" y="59"/>
                  <a:pt x="240" y="132"/>
                </a:cubicBezTo>
                <a:cubicBezTo>
                  <a:pt x="240" y="205"/>
                  <a:pt x="180" y="265"/>
                  <a:pt x="107" y="265"/>
                </a:cubicBezTo>
                <a:cubicBezTo>
                  <a:pt x="63" y="265"/>
                  <a:pt x="26" y="246"/>
                  <a:pt x="0" y="210"/>
                </a:cubicBezTo>
              </a:path>
            </a:pathLst>
          </a:custGeom>
          <a:noFill/>
          <a:ln w="127000" cap="rnd">
            <a:solidFill>
              <a:schemeClr val="accent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6" name="Freeform 237"/>
          <p:cNvSpPr>
            <a:spLocks/>
          </p:cNvSpPr>
          <p:nvPr/>
        </p:nvSpPr>
        <p:spPr bwMode="auto">
          <a:xfrm>
            <a:off x="5044101" y="3427922"/>
            <a:ext cx="718976" cy="1444285"/>
          </a:xfrm>
          <a:custGeom>
            <a:avLst/>
            <a:gdLst>
              <a:gd name="T0" fmla="*/ 0 w 132"/>
              <a:gd name="T1" fmla="*/ 0 h 265"/>
              <a:gd name="T2" fmla="*/ 132 w 132"/>
              <a:gd name="T3" fmla="*/ 133 h 265"/>
              <a:gd name="T4" fmla="*/ 0 w 132"/>
              <a:gd name="T5" fmla="*/ 265 h 265"/>
              <a:gd name="T6" fmla="*/ 0 w 132"/>
              <a:gd name="T7" fmla="*/ 265 h 265"/>
            </a:gdLst>
            <a:ahLst/>
            <a:cxnLst>
              <a:cxn ang="0">
                <a:pos x="T0" y="T1"/>
              </a:cxn>
              <a:cxn ang="0">
                <a:pos x="T2" y="T3"/>
              </a:cxn>
              <a:cxn ang="0">
                <a:pos x="T4" y="T5"/>
              </a:cxn>
              <a:cxn ang="0">
                <a:pos x="T6" y="T7"/>
              </a:cxn>
            </a:cxnLst>
            <a:rect l="0" t="0" r="r" b="b"/>
            <a:pathLst>
              <a:path w="132" h="265">
                <a:moveTo>
                  <a:pt x="0" y="0"/>
                </a:moveTo>
                <a:cubicBezTo>
                  <a:pt x="73" y="0"/>
                  <a:pt x="132" y="60"/>
                  <a:pt x="132" y="133"/>
                </a:cubicBezTo>
                <a:cubicBezTo>
                  <a:pt x="132" y="206"/>
                  <a:pt x="73" y="265"/>
                  <a:pt x="0" y="265"/>
                </a:cubicBezTo>
                <a:cubicBezTo>
                  <a:pt x="0" y="265"/>
                  <a:pt x="0" y="265"/>
                  <a:pt x="0" y="265"/>
                </a:cubicBezTo>
              </a:path>
            </a:pathLst>
          </a:custGeom>
          <a:noFill/>
          <a:ln w="127000" cap="rnd">
            <a:solidFill>
              <a:schemeClr val="accent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34335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8B4CD50-0042-D64E-9D1E-0511106CC93D}"/>
              </a:ext>
            </a:extLst>
          </p:cNvPr>
          <p:cNvSpPr>
            <a:spLocks noGrp="1"/>
          </p:cNvSpPr>
          <p:nvPr>
            <p:ph type="title"/>
          </p:nvPr>
        </p:nvSpPr>
        <p:spPr>
          <a:xfrm>
            <a:off x="685800" y="685800"/>
            <a:ext cx="8839200" cy="609599"/>
          </a:xfrm>
        </p:spPr>
        <p:txBody>
          <a:bodyPr>
            <a:normAutofit/>
          </a:bodyPr>
          <a:lstStyle/>
          <a:p>
            <a:r>
              <a:rPr lang="en-US"/>
              <a:t>2. Business performance</a:t>
            </a:r>
          </a:p>
        </p:txBody>
      </p:sp>
      <p:sp>
        <p:nvSpPr>
          <p:cNvPr id="2" name="Rectangle 1"/>
          <p:cNvSpPr/>
          <p:nvPr/>
        </p:nvSpPr>
        <p:spPr>
          <a:xfrm>
            <a:off x="3467100" y="1736725"/>
            <a:ext cx="8039100" cy="4187982"/>
          </a:xfrm>
          <a:prstGeom prst="rect">
            <a:avLst/>
          </a:prstGeom>
        </p:spPr>
        <p:txBody>
          <a:bodyPr wrap="square" lIns="0" tIns="0" rIns="0" bIns="0" numCol="3" spcCol="360000">
            <a:noAutofit/>
          </a:bodyPr>
          <a:lstStyle/>
          <a:p>
            <a:pPr marR="135255">
              <a:lnSpc>
                <a:spcPct val="121300"/>
              </a:lnSpc>
              <a:spcBef>
                <a:spcPts val="100"/>
              </a:spcBef>
              <a:spcAft>
                <a:spcPts val="600"/>
              </a:spcAft>
            </a:pPr>
            <a:r>
              <a:rPr lang="en-GB" sz="1200">
                <a:latin typeface="+mj-lt"/>
              </a:rPr>
              <a:t>Usage statistics tell you how many people are using your </a:t>
            </a:r>
            <a:r>
              <a:rPr lang="en-GB" sz="1200" err="1">
                <a:latin typeface="+mj-lt"/>
              </a:rPr>
              <a:t>Webex</a:t>
            </a:r>
            <a:r>
              <a:rPr lang="en-GB" sz="1200">
                <a:latin typeface="+mj-lt"/>
              </a:rPr>
              <a:t> service, and how often, but say nothing about the benefits to your business. You may have 80% of employees using the service, but there will always be someone who asks, </a:t>
            </a:r>
            <a:br>
              <a:rPr lang="en-GB" sz="1200">
                <a:latin typeface="+mj-lt"/>
              </a:rPr>
            </a:br>
            <a:r>
              <a:rPr lang="en-GB" sz="1200">
                <a:latin typeface="+mj-lt"/>
              </a:rPr>
              <a:t>“So what?”, and it's a fair question. </a:t>
            </a:r>
          </a:p>
          <a:p>
            <a:pPr marR="135255">
              <a:lnSpc>
                <a:spcPct val="121300"/>
              </a:lnSpc>
              <a:spcBef>
                <a:spcPts val="100"/>
              </a:spcBef>
              <a:spcAft>
                <a:spcPts val="600"/>
              </a:spcAft>
            </a:pPr>
            <a:r>
              <a:rPr lang="en-GB" sz="1200">
                <a:latin typeface="+mj-lt"/>
              </a:rPr>
              <a:t>The first step in creating your </a:t>
            </a:r>
            <a:r>
              <a:rPr lang="en-GB" sz="1200" err="1">
                <a:latin typeface="+mj-lt"/>
              </a:rPr>
              <a:t>Webex</a:t>
            </a:r>
            <a:r>
              <a:rPr lang="en-GB" sz="1200">
                <a:latin typeface="+mj-lt"/>
              </a:rPr>
              <a:t> adoption plan was business drivers. </a:t>
            </a:r>
          </a:p>
          <a:p>
            <a:pPr marL="171450" marR="135255" indent="-171450">
              <a:lnSpc>
                <a:spcPct val="121300"/>
              </a:lnSpc>
              <a:spcBef>
                <a:spcPts val="100"/>
              </a:spcBef>
              <a:spcAft>
                <a:spcPts val="600"/>
              </a:spcAft>
              <a:buFont typeface="Arial" charset="0"/>
              <a:buChar char="•"/>
            </a:pPr>
            <a:r>
              <a:rPr lang="en-GB" sz="1200">
                <a:latin typeface="+mj-lt"/>
              </a:rPr>
              <a:t>What does your business want to do differently with </a:t>
            </a:r>
            <a:r>
              <a:rPr lang="en-GB" sz="1200" err="1">
                <a:latin typeface="+mj-lt"/>
              </a:rPr>
              <a:t>Webex</a:t>
            </a:r>
            <a:r>
              <a:rPr lang="en-GB" sz="1200">
                <a:latin typeface="+mj-lt"/>
              </a:rPr>
              <a:t>? </a:t>
            </a:r>
          </a:p>
          <a:p>
            <a:pPr marL="171450" marR="135255" indent="-171450">
              <a:lnSpc>
                <a:spcPct val="121300"/>
              </a:lnSpc>
              <a:spcBef>
                <a:spcPts val="100"/>
              </a:spcBef>
              <a:spcAft>
                <a:spcPts val="600"/>
              </a:spcAft>
              <a:buFont typeface="Arial" charset="0"/>
              <a:buChar char="•"/>
            </a:pPr>
            <a:r>
              <a:rPr lang="en-GB" sz="1200">
                <a:latin typeface="+mj-lt"/>
              </a:rPr>
              <a:t>What processes, costs, or quality issues did you identify for improvement? </a:t>
            </a:r>
          </a:p>
          <a:p>
            <a:pPr marR="135255">
              <a:lnSpc>
                <a:spcPct val="121300"/>
              </a:lnSpc>
              <a:spcBef>
                <a:spcPts val="100"/>
              </a:spcBef>
              <a:spcAft>
                <a:spcPts val="600"/>
              </a:spcAft>
            </a:pPr>
            <a:endParaRPr lang="en-GB" sz="1200">
              <a:latin typeface="+mj-lt"/>
            </a:endParaRPr>
          </a:p>
          <a:p>
            <a:pPr marR="135255">
              <a:lnSpc>
                <a:spcPct val="121300"/>
              </a:lnSpc>
              <a:spcBef>
                <a:spcPts val="100"/>
              </a:spcBef>
              <a:spcAft>
                <a:spcPts val="600"/>
              </a:spcAft>
            </a:pPr>
            <a:r>
              <a:rPr lang="en-GB" sz="1200">
                <a:latin typeface="+mj-lt"/>
              </a:rPr>
              <a:t>These need to be benchmarked so that they can be measured again regularly once usage of the </a:t>
            </a:r>
            <a:r>
              <a:rPr lang="en-GB" sz="1200" err="1">
                <a:latin typeface="+mj-lt"/>
              </a:rPr>
              <a:t>Webex</a:t>
            </a:r>
            <a:r>
              <a:rPr lang="en-GB" sz="1200">
                <a:latin typeface="+mj-lt"/>
              </a:rPr>
              <a:t> service goes up.</a:t>
            </a:r>
          </a:p>
          <a:p>
            <a:pPr marR="135255">
              <a:lnSpc>
                <a:spcPct val="121300"/>
              </a:lnSpc>
              <a:spcBef>
                <a:spcPts val="100"/>
              </a:spcBef>
              <a:spcAft>
                <a:spcPts val="600"/>
              </a:spcAft>
            </a:pPr>
            <a:r>
              <a:rPr lang="en-GB" sz="1200">
                <a:latin typeface="+mj-lt"/>
              </a:rPr>
              <a:t>For instance, if you are a large company of thousands, your aim may be to reduce travel costs by 20% and enable home working for an average of two days per week per employee. Where does this data come from? </a:t>
            </a:r>
            <a:br>
              <a:rPr lang="en-GB" sz="1200">
                <a:latin typeface="+mj-lt"/>
              </a:rPr>
            </a:br>
            <a:r>
              <a:rPr lang="en-GB" sz="1200">
                <a:latin typeface="+mj-lt"/>
              </a:rPr>
              <a:t>It’s likely you’ll need cooperation from Finance and HR to benchmark these numbers and report on them regularly going forward.</a:t>
            </a:r>
          </a:p>
          <a:p>
            <a:pPr marR="135255">
              <a:lnSpc>
                <a:spcPct val="121300"/>
              </a:lnSpc>
              <a:spcBef>
                <a:spcPts val="100"/>
              </a:spcBef>
              <a:spcAft>
                <a:spcPts val="600"/>
              </a:spcAft>
            </a:pPr>
            <a:r>
              <a:rPr lang="en-US" sz="1200">
                <a:latin typeface="+mj-lt"/>
              </a:rPr>
              <a:t>If you’re a small but growing business, your aim may be to hire from a global talent pool without compromising on team effectiveness. Your measurement may then be as simple as asking the team how well they’re able to collaborate with the new recruits who work remotely. </a:t>
            </a:r>
            <a:br>
              <a:rPr lang="en-US" sz="1200">
                <a:latin typeface="+mj-lt"/>
              </a:rPr>
            </a:br>
            <a:r>
              <a:rPr lang="en-US" sz="1200">
                <a:latin typeface="+mj-lt"/>
              </a:rPr>
              <a:t>Plus, of course, making sure you’re still delivering on time and within budget.</a:t>
            </a:r>
            <a:endParaRPr lang="en-US" sz="1200">
              <a:latin typeface="+mj-lt"/>
              <a:cs typeface="Calibri Light"/>
            </a:endParaRPr>
          </a:p>
          <a:p>
            <a:pPr marR="135255">
              <a:lnSpc>
                <a:spcPct val="121300"/>
              </a:lnSpc>
              <a:spcBef>
                <a:spcPts val="100"/>
              </a:spcBef>
              <a:spcAft>
                <a:spcPts val="600"/>
              </a:spcAft>
            </a:pPr>
            <a:r>
              <a:rPr lang="en-US" sz="1200">
                <a:latin typeface="+mj-lt"/>
              </a:rPr>
              <a:t>The bottom line is to understand what you want to achieve through high adoption of </a:t>
            </a:r>
            <a:r>
              <a:rPr lang="en-US" sz="1200" err="1">
                <a:latin typeface="+mj-lt"/>
              </a:rPr>
              <a:t>Webex</a:t>
            </a:r>
            <a:r>
              <a:rPr lang="en-US" sz="1200">
                <a:latin typeface="+mj-lt"/>
              </a:rPr>
              <a:t>, and how you’ll measure it.</a:t>
            </a:r>
            <a:endParaRPr lang="en-GB" sz="1200">
              <a:latin typeface="+mj-lt"/>
            </a:endParaRPr>
          </a:p>
          <a:p>
            <a:pPr marR="135255">
              <a:lnSpc>
                <a:spcPct val="121300"/>
              </a:lnSpc>
              <a:spcBef>
                <a:spcPts val="100"/>
              </a:spcBef>
              <a:spcAft>
                <a:spcPts val="600"/>
              </a:spcAft>
            </a:pPr>
            <a:endParaRPr lang="en-GB" sz="1200">
              <a:latin typeface="+mj-lt"/>
            </a:endParaRPr>
          </a:p>
        </p:txBody>
      </p:sp>
      <p:pic>
        <p:nvPicPr>
          <p:cNvPr id="89" name="Picture 8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2006" y="1736725"/>
            <a:ext cx="1513294" cy="1513294"/>
          </a:xfrm>
          <a:prstGeom prst="rect">
            <a:avLst/>
          </a:prstGeom>
        </p:spPr>
      </p:pic>
    </p:spTree>
    <p:extLst>
      <p:ext uri="{BB962C8B-B14F-4D97-AF65-F5344CB8AC3E}">
        <p14:creationId xmlns:p14="http://schemas.microsoft.com/office/powerpoint/2010/main" val="1052949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8B4CD50-0042-D64E-9D1E-0511106CC93D}"/>
              </a:ext>
            </a:extLst>
          </p:cNvPr>
          <p:cNvSpPr>
            <a:spLocks noGrp="1"/>
          </p:cNvSpPr>
          <p:nvPr>
            <p:ph type="title"/>
          </p:nvPr>
        </p:nvSpPr>
        <p:spPr>
          <a:xfrm>
            <a:off x="685800" y="685800"/>
            <a:ext cx="8839200" cy="609599"/>
          </a:xfrm>
        </p:spPr>
        <p:txBody>
          <a:bodyPr>
            <a:normAutofit/>
          </a:bodyPr>
          <a:lstStyle/>
          <a:p>
            <a:r>
              <a:rPr lang="en-US"/>
              <a:t>3. Success stories</a:t>
            </a:r>
          </a:p>
        </p:txBody>
      </p:sp>
      <p:sp>
        <p:nvSpPr>
          <p:cNvPr id="2" name="Rectangle 1"/>
          <p:cNvSpPr/>
          <p:nvPr/>
        </p:nvSpPr>
        <p:spPr>
          <a:xfrm>
            <a:off x="685801" y="1736725"/>
            <a:ext cx="7868751" cy="1061829"/>
          </a:xfrm>
          <a:prstGeom prst="rect">
            <a:avLst/>
          </a:prstGeom>
        </p:spPr>
        <p:txBody>
          <a:bodyPr wrap="square" lIns="0" tIns="0" rIns="0" bIns="0">
            <a:spAutoFit/>
          </a:bodyPr>
          <a:lstStyle/>
          <a:p>
            <a:pPr marR="135255">
              <a:spcAft>
                <a:spcPts val="600"/>
              </a:spcAft>
            </a:pPr>
            <a:r>
              <a:rPr lang="en-GB" sz="1600">
                <a:latin typeface="+mj-lt"/>
              </a:rPr>
              <a:t>Facts and figures tell us a lot, but it’s compelling stories that really bring successes to life. </a:t>
            </a:r>
            <a:br>
              <a:rPr lang="en-GB" sz="1600">
                <a:latin typeface="+mj-lt"/>
              </a:rPr>
            </a:br>
            <a:r>
              <a:rPr lang="en-GB" sz="1600">
                <a:latin typeface="+mj-lt"/>
              </a:rPr>
              <a:t>How exactly has </a:t>
            </a:r>
            <a:r>
              <a:rPr lang="en-GB" sz="1600" err="1">
                <a:latin typeface="+mj-lt"/>
              </a:rPr>
              <a:t>Webex</a:t>
            </a:r>
            <a:r>
              <a:rPr lang="en-GB" sz="1600">
                <a:latin typeface="+mj-lt"/>
              </a:rPr>
              <a:t> adoption enabled remarkable things to happen? It’s important to look out for these stories and capture them concisely in writing when they happen. </a:t>
            </a:r>
          </a:p>
          <a:p>
            <a:pPr marR="135255">
              <a:spcAft>
                <a:spcPts val="600"/>
              </a:spcAft>
            </a:pPr>
            <a:r>
              <a:rPr lang="en-GB" sz="1600">
                <a:latin typeface="+mj-lt"/>
              </a:rPr>
              <a:t>Ask yourself:</a:t>
            </a:r>
          </a:p>
        </p:txBody>
      </p:sp>
      <p:sp>
        <p:nvSpPr>
          <p:cNvPr id="4" name="Rectangle 3"/>
          <p:cNvSpPr/>
          <p:nvPr/>
        </p:nvSpPr>
        <p:spPr>
          <a:xfrm>
            <a:off x="685800" y="3068638"/>
            <a:ext cx="5480732" cy="2431435"/>
          </a:xfrm>
          <a:prstGeom prst="rect">
            <a:avLst/>
          </a:prstGeom>
        </p:spPr>
        <p:txBody>
          <a:bodyPr wrap="square" lIns="0" tIns="0" rIns="0" bIns="0">
            <a:spAutoFit/>
          </a:bodyPr>
          <a:lstStyle/>
          <a:p>
            <a:pPr marL="342900" marR="135255" indent="-342900">
              <a:spcAft>
                <a:spcPts val="1200"/>
              </a:spcAft>
              <a:buFont typeface="+mj-lt"/>
              <a:buAutoNum type="arabicPeriod"/>
            </a:pPr>
            <a:r>
              <a:rPr lang="en-GB">
                <a:solidFill>
                  <a:schemeClr val="accent1"/>
                </a:solidFill>
              </a:rPr>
              <a:t>What was the situation?</a:t>
            </a:r>
          </a:p>
          <a:p>
            <a:pPr marL="342900" marR="135255" indent="-342900">
              <a:spcAft>
                <a:spcPts val="1200"/>
              </a:spcAft>
              <a:buFont typeface="+mj-lt"/>
              <a:buAutoNum type="arabicPeriod"/>
            </a:pPr>
            <a:r>
              <a:rPr lang="en-GB">
                <a:solidFill>
                  <a:schemeClr val="accent1"/>
                </a:solidFill>
              </a:rPr>
              <a:t>Who was involved?</a:t>
            </a:r>
          </a:p>
          <a:p>
            <a:pPr marL="342900" marR="135255" indent="-342900">
              <a:spcAft>
                <a:spcPts val="1200"/>
              </a:spcAft>
              <a:buFont typeface="+mj-lt"/>
              <a:buAutoNum type="arabicPeriod"/>
            </a:pPr>
            <a:r>
              <a:rPr lang="en-GB">
                <a:solidFill>
                  <a:schemeClr val="accent1"/>
                </a:solidFill>
              </a:rPr>
              <a:t>What was achieved by using </a:t>
            </a:r>
            <a:r>
              <a:rPr lang="en-GB" err="1">
                <a:solidFill>
                  <a:schemeClr val="accent1"/>
                </a:solidFill>
              </a:rPr>
              <a:t>Webex</a:t>
            </a:r>
            <a:r>
              <a:rPr lang="en-GB">
                <a:solidFill>
                  <a:schemeClr val="accent1"/>
                </a:solidFill>
              </a:rPr>
              <a:t>?</a:t>
            </a:r>
          </a:p>
          <a:p>
            <a:pPr marL="342900" marR="135255" indent="-342900">
              <a:spcAft>
                <a:spcPts val="1200"/>
              </a:spcAft>
              <a:buFont typeface="+mj-lt"/>
              <a:buAutoNum type="arabicPeriod"/>
            </a:pPr>
            <a:r>
              <a:rPr lang="en-GB">
                <a:solidFill>
                  <a:schemeClr val="accent1"/>
                </a:solidFill>
              </a:rPr>
              <a:t>How is this better than the old way of working?</a:t>
            </a:r>
          </a:p>
          <a:p>
            <a:pPr marL="342900" marR="135255" indent="-342900">
              <a:spcAft>
                <a:spcPts val="1200"/>
              </a:spcAft>
              <a:buFont typeface="+mj-lt"/>
              <a:buAutoNum type="arabicPeriod"/>
            </a:pPr>
            <a:r>
              <a:rPr lang="en-GB">
                <a:solidFill>
                  <a:schemeClr val="accent1"/>
                </a:solidFill>
              </a:rPr>
              <a:t>What value has this added to the business?</a:t>
            </a:r>
          </a:p>
          <a:p>
            <a:pPr marL="342900" marR="135255" indent="-342900">
              <a:spcAft>
                <a:spcPts val="1200"/>
              </a:spcAft>
              <a:buFont typeface="+mj-lt"/>
              <a:buAutoNum type="arabicPeriod"/>
            </a:pPr>
            <a:r>
              <a:rPr lang="en-GB">
                <a:solidFill>
                  <a:schemeClr val="accent1"/>
                </a:solidFill>
              </a:rPr>
              <a:t>How can others learn from and repeat this success?</a:t>
            </a:r>
          </a:p>
        </p:txBody>
      </p:sp>
      <p:sp>
        <p:nvSpPr>
          <p:cNvPr id="5" name="Rectangle 4"/>
          <p:cNvSpPr/>
          <p:nvPr/>
        </p:nvSpPr>
        <p:spPr>
          <a:xfrm>
            <a:off x="6403857" y="3108301"/>
            <a:ext cx="4689855" cy="2492990"/>
          </a:xfrm>
          <a:prstGeom prst="rect">
            <a:avLst/>
          </a:prstGeom>
        </p:spPr>
        <p:txBody>
          <a:bodyPr wrap="square" lIns="0" tIns="0" rIns="0" bIns="0">
            <a:spAutoFit/>
          </a:bodyPr>
          <a:lstStyle/>
          <a:p>
            <a:pPr marR="135255">
              <a:spcAft>
                <a:spcPts val="1200"/>
              </a:spcAft>
            </a:pPr>
            <a:r>
              <a:rPr lang="en-GB" sz="1200">
                <a:latin typeface="+mj-lt"/>
              </a:rPr>
              <a:t>Writing and sharing these stories will powerfully demonstrate the art of the possible, and help others towards their own ‘penny drop’ moments. Usage analytics, backed up by business outcomes, then brought to life with real success stories are all you need to convince the sceptics!</a:t>
            </a:r>
            <a:endParaRPr lang="en-GB" sz="1200">
              <a:latin typeface="+mj-lt"/>
              <a:cs typeface="Calibri Light"/>
            </a:endParaRPr>
          </a:p>
          <a:p>
            <a:pPr marR="135255">
              <a:spcAft>
                <a:spcPts val="1200"/>
              </a:spcAft>
            </a:pPr>
            <a:r>
              <a:rPr lang="en-GB" sz="1200">
                <a:latin typeface="+mj-lt"/>
              </a:rPr>
              <a:t>It may seem strange to set targets for success stories, but doing so will put you on the lookout for them. Give yourself an initial target of 3 to 5.</a:t>
            </a:r>
          </a:p>
          <a:p>
            <a:pPr marR="135255">
              <a:spcAft>
                <a:spcPts val="1200"/>
              </a:spcAft>
            </a:pPr>
            <a:r>
              <a:rPr lang="en-GB" sz="1200">
                <a:latin typeface="+mj-lt"/>
              </a:rPr>
              <a:t>Your network of champions will be an excellent source of success stories, as they have the best knowledge of people’s daily use of </a:t>
            </a:r>
            <a:r>
              <a:rPr lang="en-GB" sz="1200" err="1">
                <a:latin typeface="+mj-lt"/>
              </a:rPr>
              <a:t>Webex</a:t>
            </a:r>
            <a:r>
              <a:rPr lang="en-GB" sz="1200">
                <a:latin typeface="+mj-lt"/>
              </a:rPr>
              <a:t>. Be sure to brief them.</a:t>
            </a:r>
          </a:p>
          <a:p>
            <a:pPr marR="135255">
              <a:spcAft>
                <a:spcPts val="1200"/>
              </a:spcAft>
            </a:pPr>
            <a:r>
              <a:rPr lang="en-GB" sz="1200">
                <a:latin typeface="+mj-lt"/>
                <a:cs typeface="Calibri Light"/>
              </a:rPr>
              <a:t>Use our fantastic </a:t>
            </a:r>
            <a:r>
              <a:rPr lang="en-GB" sz="1200" u="sng">
                <a:solidFill>
                  <a:schemeClr val="accent2"/>
                </a:solidFill>
                <a:cs typeface="Calibri Light"/>
              </a:rPr>
              <a:t>success story template</a:t>
            </a:r>
            <a:r>
              <a:rPr lang="en-GB" sz="1200">
                <a:solidFill>
                  <a:schemeClr val="accent2"/>
                </a:solidFill>
                <a:cs typeface="Calibri Light"/>
              </a:rPr>
              <a:t> </a:t>
            </a:r>
            <a:r>
              <a:rPr lang="en-GB" sz="1200">
                <a:latin typeface="+mj-lt"/>
                <a:cs typeface="Calibri Light"/>
              </a:rPr>
              <a:t>and remember to share your stories with your Cisco Customer Success Manger.</a:t>
            </a:r>
          </a:p>
        </p:txBody>
      </p:sp>
      <p:cxnSp>
        <p:nvCxnSpPr>
          <p:cNvPr id="7" name="Straight Connector 6"/>
          <p:cNvCxnSpPr/>
          <p:nvPr/>
        </p:nvCxnSpPr>
        <p:spPr>
          <a:xfrm>
            <a:off x="685800" y="3430878"/>
            <a:ext cx="5157788"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5800" y="3856338"/>
            <a:ext cx="5157788"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5800" y="4281798"/>
            <a:ext cx="5157788"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85800" y="4707258"/>
            <a:ext cx="5157788"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5800" y="5132718"/>
            <a:ext cx="5157788"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5800" y="5558180"/>
            <a:ext cx="5157788"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pic>
        <p:nvPicPr>
          <p:cNvPr id="19" name="Picture 18"/>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583862" y="1371600"/>
            <a:ext cx="1562473" cy="1562473"/>
          </a:xfrm>
          <a:prstGeom prst="rect">
            <a:avLst/>
          </a:prstGeom>
        </p:spPr>
      </p:pic>
      <p:sp>
        <p:nvSpPr>
          <p:cNvPr id="3" name="TextBox 2">
            <a:extLst>
              <a:ext uri="{FF2B5EF4-FFF2-40B4-BE49-F238E27FC236}">
                <a16:creationId xmlns:a16="http://schemas.microsoft.com/office/drawing/2014/main" id="{7D62FE9C-1345-2747-A640-5A75F39D85D7}"/>
              </a:ext>
            </a:extLst>
          </p:cNvPr>
          <p:cNvSpPr txBox="1"/>
          <p:nvPr/>
        </p:nvSpPr>
        <p:spPr>
          <a:xfrm>
            <a:off x="4966636" y="5938787"/>
            <a:ext cx="3166711"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1428382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8B4CD50-0042-D64E-9D1E-0511106CC93D}"/>
              </a:ext>
            </a:extLst>
          </p:cNvPr>
          <p:cNvSpPr>
            <a:spLocks noGrp="1"/>
          </p:cNvSpPr>
          <p:nvPr>
            <p:ph type="title"/>
          </p:nvPr>
        </p:nvSpPr>
        <p:spPr>
          <a:xfrm>
            <a:off x="685800" y="685800"/>
            <a:ext cx="8839200" cy="609599"/>
          </a:xfrm>
        </p:spPr>
        <p:txBody>
          <a:bodyPr>
            <a:normAutofit/>
          </a:bodyPr>
          <a:lstStyle/>
          <a:p>
            <a:r>
              <a:rPr lang="en-US"/>
              <a:t>Measurement template</a:t>
            </a:r>
          </a:p>
        </p:txBody>
      </p:sp>
      <p:graphicFrame>
        <p:nvGraphicFramePr>
          <p:cNvPr id="8" name="Table 7"/>
          <p:cNvGraphicFramePr>
            <a:graphicFrameLocks noGrp="1"/>
          </p:cNvGraphicFramePr>
          <p:nvPr>
            <p:extLst>
              <p:ext uri="{D42A27DB-BD31-4B8C-83A1-F6EECF244321}">
                <p14:modId xmlns:p14="http://schemas.microsoft.com/office/powerpoint/2010/main" val="2189296787"/>
              </p:ext>
            </p:extLst>
          </p:nvPr>
        </p:nvGraphicFramePr>
        <p:xfrm>
          <a:off x="685800" y="1736725"/>
          <a:ext cx="10805548" cy="3017520"/>
        </p:xfrm>
        <a:graphic>
          <a:graphicData uri="http://schemas.openxmlformats.org/drawingml/2006/table">
            <a:tbl>
              <a:tblPr firstRow="1" bandRow="1">
                <a:tableStyleId>{00A15C55-8517-42AA-B614-E9B94910E393}</a:tableStyleId>
              </a:tblPr>
              <a:tblGrid>
                <a:gridCol w="1521113">
                  <a:extLst>
                    <a:ext uri="{9D8B030D-6E8A-4147-A177-3AD203B41FA5}">
                      <a16:colId xmlns:a16="http://schemas.microsoft.com/office/drawing/2014/main" val="20000"/>
                    </a:ext>
                  </a:extLst>
                </a:gridCol>
                <a:gridCol w="1141111">
                  <a:extLst>
                    <a:ext uri="{9D8B030D-6E8A-4147-A177-3AD203B41FA5}">
                      <a16:colId xmlns:a16="http://schemas.microsoft.com/office/drawing/2014/main" val="20001"/>
                    </a:ext>
                  </a:extLst>
                </a:gridCol>
                <a:gridCol w="2740550">
                  <a:extLst>
                    <a:ext uri="{9D8B030D-6E8A-4147-A177-3AD203B41FA5}">
                      <a16:colId xmlns:a16="http://schemas.microsoft.com/office/drawing/2014/main" val="20002"/>
                    </a:ext>
                  </a:extLst>
                </a:gridCol>
                <a:gridCol w="5402774">
                  <a:extLst>
                    <a:ext uri="{9D8B030D-6E8A-4147-A177-3AD203B41FA5}">
                      <a16:colId xmlns:a16="http://schemas.microsoft.com/office/drawing/2014/main" val="20003"/>
                    </a:ext>
                  </a:extLst>
                </a:gridCol>
              </a:tblGrid>
              <a:tr h="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err="1">
                          <a:solidFill>
                            <a:schemeClr val="tx1"/>
                          </a:solidFill>
                        </a:rPr>
                        <a:t>Webex</a:t>
                      </a:r>
                      <a:r>
                        <a:rPr lang="en-US" sz="1200" b="0">
                          <a:solidFill>
                            <a:schemeClr val="tx1"/>
                          </a:solidFill>
                        </a:rPr>
                        <a:t> service:</a:t>
                      </a:r>
                    </a:p>
                  </a:txBody>
                  <a:tcPr anchor="ct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tc hMerge="1">
                  <a:txBody>
                    <a:bodyPr/>
                    <a:lstStyle/>
                    <a:p>
                      <a:pPr algn="ctr"/>
                      <a:endParaRPr lang="en-GB" sz="1800" b="0" i="0">
                        <a:solidFill>
                          <a:schemeClr val="tx1"/>
                        </a:solidFill>
                        <a:latin typeface="+mn-lt"/>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solidFill>
                  </a:tcPr>
                </a:tc>
                <a:tc h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a:solidFill>
                            <a:schemeClr val="tx1"/>
                          </a:solidFill>
                        </a:rPr>
                        <a:t>Number of users:</a:t>
                      </a:r>
                    </a:p>
                  </a:txBody>
                  <a:tcPr anchor="ct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r>
                        <a:rPr lang="en-US" sz="1200">
                          <a:solidFill>
                            <a:schemeClr val="tx1"/>
                          </a:solidFill>
                        </a:rPr>
                        <a:t>Area</a:t>
                      </a:r>
                    </a:p>
                  </a:txBody>
                  <a:tcPr anchor="ctr">
                    <a:lnL w="19050" cap="flat" cmpd="sng" algn="ctr">
                      <a:solidFill>
                        <a:schemeClr val="accent4"/>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28575" cap="flat" cmpd="sng" algn="ctr">
                      <a:noFill/>
                      <a:prstDash val="sysDot"/>
                      <a:round/>
                      <a:headEnd type="none" w="med" len="med"/>
                      <a:tailEnd type="none" w="med" len="med"/>
                    </a:lnB>
                    <a:solidFill>
                      <a:schemeClr val="accent4"/>
                    </a:solidFill>
                  </a:tcPr>
                </a:tc>
                <a:tc gridSpan="2">
                  <a:txBody>
                    <a:bodyPr/>
                    <a:lstStyle/>
                    <a:p>
                      <a:r>
                        <a:rPr lang="en-US" sz="1200">
                          <a:solidFill>
                            <a:schemeClr val="tx1"/>
                          </a:solidFill>
                        </a:rPr>
                        <a:t>What to measure and targets</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28575" cap="flat" cmpd="sng" algn="ctr">
                      <a:noFill/>
                      <a:prstDash val="sysDot"/>
                      <a:round/>
                      <a:headEnd type="none" w="med" len="med"/>
                      <a:tailEnd type="none" w="med" len="med"/>
                    </a:lnB>
                    <a:solidFill>
                      <a:schemeClr val="accent4"/>
                    </a:solidFill>
                  </a:tcPr>
                </a:tc>
                <a:tc hMerge="1">
                  <a:txBody>
                    <a:bodyPr/>
                    <a:lstStyle/>
                    <a:p>
                      <a:endParaRPr lang="en-US"/>
                    </a:p>
                  </a:txBody>
                  <a:tcPr/>
                </a:tc>
                <a:tc>
                  <a:txBody>
                    <a:bodyPr/>
                    <a:lstStyle/>
                    <a:p>
                      <a:r>
                        <a:rPr lang="en-US" sz="1200">
                          <a:solidFill>
                            <a:schemeClr val="tx1"/>
                          </a:solidFill>
                        </a:rPr>
                        <a:t>How to measure</a:t>
                      </a:r>
                    </a:p>
                  </a:txBody>
                  <a:tcPr anchor="ctr">
                    <a:lnL w="28575" cap="flat" cmpd="sng" algn="ctr">
                      <a:solidFill>
                        <a:schemeClr val="bg1"/>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28575" cap="flat" cmpd="sng" algn="ctr">
                      <a:noFill/>
                      <a:prstDash val="sysDot"/>
                      <a:round/>
                      <a:headEnd type="none" w="med" len="med"/>
                      <a:tailEnd type="none" w="med" len="med"/>
                    </a:lnB>
                    <a:solidFill>
                      <a:schemeClr val="accent4"/>
                    </a:solidFill>
                  </a:tcPr>
                </a:tc>
                <a:extLst>
                  <a:ext uri="{0D108BD9-81ED-4DB2-BD59-A6C34878D82A}">
                    <a16:rowId xmlns:a16="http://schemas.microsoft.com/office/drawing/2014/main" val="10000"/>
                  </a:ext>
                </a:extLst>
              </a:tr>
              <a:tr h="0">
                <a:tc rowSpan="3">
                  <a:txBody>
                    <a:bodyPr/>
                    <a:lstStyle/>
                    <a:p>
                      <a:r>
                        <a:rPr lang="en-US" sz="1000">
                          <a:solidFill>
                            <a:schemeClr val="tx1"/>
                          </a:solidFill>
                        </a:rPr>
                        <a:t>Usage analytics</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28575" cap="flat" cmpd="sng" algn="ctr">
                      <a:no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endParaRPr lang="en-US" sz="1200" b="1">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28575" cap="flat" cmpd="sng" algn="ctr">
                      <a:no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endParaRPr lang="en-US" sz="1000">
                        <a:solidFill>
                          <a:schemeClr val="tx1"/>
                        </a:solidFill>
                      </a:endParaRP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28575" cap="flat" cmpd="sng" algn="ctr">
                      <a:no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strike="sngStrike">
                        <a:solidFill>
                          <a:srgbClr val="FF0000"/>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28575" cap="flat" cmpd="sng" algn="ctr">
                      <a:no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1"/>
                  </a:ext>
                </a:extLst>
              </a:tr>
              <a:tr h="0">
                <a:tc vMerge="1">
                  <a:txBody>
                    <a:bodyPr/>
                    <a:lstStyle/>
                    <a:p>
                      <a:endParaRPr lang="en-US"/>
                    </a:p>
                  </a:txBody>
                  <a:tcPr/>
                </a:tc>
                <a:tc>
                  <a:txBody>
                    <a:bodyPr/>
                    <a:lstStyle/>
                    <a:p>
                      <a:endParaRPr lang="en-US" sz="1200" b="1">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endParaRPr lang="en-US" sz="1000">
                        <a:solidFill>
                          <a:schemeClr val="tx1"/>
                        </a:solidFill>
                      </a:endParaRP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endParaRPr lang="en-US"/>
                    </a:p>
                  </a:txBody>
                  <a:tcPr/>
                </a:tc>
                <a:tc>
                  <a:txBody>
                    <a:bodyPr/>
                    <a:lstStyle/>
                    <a:p>
                      <a:endParaRPr lang="en-US" sz="1200" b="1">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endParaRPr lang="en-US" sz="1000">
                        <a:solidFill>
                          <a:schemeClr val="tx1"/>
                        </a:solidFill>
                      </a:endParaRP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5"/>
                  </a:ext>
                </a:extLst>
              </a:tr>
              <a:tr h="0">
                <a:tc rowSpan="3">
                  <a:txBody>
                    <a:bodyPr/>
                    <a:lstStyle/>
                    <a:p>
                      <a:r>
                        <a:rPr lang="en-US" sz="1000">
                          <a:solidFill>
                            <a:schemeClr val="tx1"/>
                          </a:solidFill>
                        </a:rPr>
                        <a:t>Business performance</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endParaRPr lang="en-US" sz="1200" b="1">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endParaRPr lang="en-US" sz="1000">
                        <a:solidFill>
                          <a:schemeClr val="tx1"/>
                        </a:solidFill>
                      </a:endParaRP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ysDot"/>
                      <a:round/>
                      <a:headEnd type="none" w="med" len="med"/>
                      <a:tailEnd type="none" w="med" len="med"/>
                    </a:lnB>
                    <a:noFill/>
                  </a:tcPr>
                </a:tc>
                <a:tc rowSpan="3">
                  <a:txBody>
                    <a:bodyPr/>
                    <a:lstStyle/>
                    <a:p>
                      <a:endParaRPr lang="en-US" sz="1000">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2"/>
                  </a:ext>
                </a:extLst>
              </a:tr>
              <a:tr h="0">
                <a:tc vMerge="1">
                  <a:txBody>
                    <a:bodyPr/>
                    <a:lstStyle/>
                    <a:p>
                      <a:endParaRPr lang="en-US"/>
                    </a:p>
                  </a:txBody>
                  <a:tcPr/>
                </a:tc>
                <a:tc>
                  <a:txBody>
                    <a:bodyPr/>
                    <a:lstStyle/>
                    <a:p>
                      <a:endParaRPr lang="en-US" sz="1200" b="1">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a:solidFill>
                          <a:schemeClr val="tx1"/>
                        </a:solidFill>
                      </a:endParaRP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6"/>
                  </a:ext>
                </a:extLst>
              </a:tr>
              <a:tr h="0">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a:solidFill>
                          <a:schemeClr val="tx1"/>
                        </a:solidFill>
                      </a:endParaRP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7"/>
                  </a:ext>
                </a:extLst>
              </a:tr>
              <a:tr h="0">
                <a:tc rowSpan="3">
                  <a:txBody>
                    <a:bodyPr/>
                    <a:lstStyle/>
                    <a:p>
                      <a:r>
                        <a:rPr lang="en-US" sz="1000">
                          <a:solidFill>
                            <a:schemeClr val="tx1"/>
                          </a:solidFill>
                        </a:rPr>
                        <a:t>Success stories</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endParaRPr lang="en-US" sz="1200" b="1">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a:solidFill>
                          <a:schemeClr val="tx1"/>
                        </a:solidFill>
                      </a:endParaRP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ysDot"/>
                      <a:round/>
                      <a:headEnd type="none" w="med" len="med"/>
                      <a:tailEnd type="none" w="med" len="med"/>
                    </a:lnB>
                    <a:noFill/>
                  </a:tcPr>
                </a:tc>
                <a:tc rowSpan="3">
                  <a:txBody>
                    <a:bodyPr/>
                    <a:lstStyle/>
                    <a:p>
                      <a:pPr lvl="0">
                        <a:buNone/>
                      </a:pPr>
                      <a:endParaRPr lang="en-US" sz="1000">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425654226"/>
                  </a:ext>
                </a:extLst>
              </a:tr>
              <a:tr h="0">
                <a:tc vMerge="1">
                  <a:txBody>
                    <a:bodyPr/>
                    <a:lstStyle/>
                    <a:p>
                      <a:endParaRPr lang="en-US"/>
                    </a:p>
                  </a:txBody>
                  <a:tcPr/>
                </a:tc>
                <a:tc>
                  <a:txBody>
                    <a:bodyPr/>
                    <a:lstStyle/>
                    <a:p>
                      <a:endParaRPr lang="en-US" sz="1200" b="1">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a:solidFill>
                          <a:schemeClr val="tx1"/>
                        </a:solidFill>
                      </a:endParaRP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9"/>
                  </a:ext>
                </a:extLst>
              </a:tr>
              <a:tr h="0">
                <a:tc vMerge="1">
                  <a:txBody>
                    <a:bodyPr/>
                    <a:lstStyle/>
                    <a:p>
                      <a:endParaRPr lang="en-US"/>
                    </a:p>
                  </a:txBody>
                  <a:tcPr/>
                </a:tc>
                <a:tc>
                  <a:txBody>
                    <a:bodyPr/>
                    <a:lstStyle/>
                    <a:p>
                      <a:endParaRPr lang="en-US" sz="1200" b="1">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a:solidFill>
                          <a:schemeClr val="tx1"/>
                        </a:solidFill>
                      </a:endParaRP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291357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8B4CD50-0042-D64E-9D1E-0511106CC93D}"/>
              </a:ext>
            </a:extLst>
          </p:cNvPr>
          <p:cNvSpPr>
            <a:spLocks noGrp="1"/>
          </p:cNvSpPr>
          <p:nvPr>
            <p:ph type="title"/>
          </p:nvPr>
        </p:nvSpPr>
        <p:spPr>
          <a:xfrm>
            <a:off x="685800" y="685800"/>
            <a:ext cx="8839200" cy="609599"/>
          </a:xfrm>
        </p:spPr>
        <p:txBody>
          <a:bodyPr>
            <a:normAutofit/>
          </a:bodyPr>
          <a:lstStyle/>
          <a:p>
            <a:r>
              <a:rPr lang="en-US"/>
              <a:t>Measurement example 1</a:t>
            </a:r>
          </a:p>
        </p:txBody>
      </p:sp>
      <p:graphicFrame>
        <p:nvGraphicFramePr>
          <p:cNvPr id="7" name="Table 6"/>
          <p:cNvGraphicFramePr>
            <a:graphicFrameLocks noGrp="1"/>
          </p:cNvGraphicFramePr>
          <p:nvPr>
            <p:extLst>
              <p:ext uri="{D42A27DB-BD31-4B8C-83A1-F6EECF244321}">
                <p14:modId xmlns:p14="http://schemas.microsoft.com/office/powerpoint/2010/main" val="2372796209"/>
              </p:ext>
            </p:extLst>
          </p:nvPr>
        </p:nvGraphicFramePr>
        <p:xfrm>
          <a:off x="685800" y="1736725"/>
          <a:ext cx="10805548" cy="4267200"/>
        </p:xfrm>
        <a:graphic>
          <a:graphicData uri="http://schemas.openxmlformats.org/drawingml/2006/table">
            <a:tbl>
              <a:tblPr firstRow="1" bandRow="1">
                <a:tableStyleId>{00A15C55-8517-42AA-B614-E9B94910E393}</a:tableStyleId>
              </a:tblPr>
              <a:tblGrid>
                <a:gridCol w="1521113">
                  <a:extLst>
                    <a:ext uri="{9D8B030D-6E8A-4147-A177-3AD203B41FA5}">
                      <a16:colId xmlns:a16="http://schemas.microsoft.com/office/drawing/2014/main" val="20000"/>
                    </a:ext>
                  </a:extLst>
                </a:gridCol>
                <a:gridCol w="1141111">
                  <a:extLst>
                    <a:ext uri="{9D8B030D-6E8A-4147-A177-3AD203B41FA5}">
                      <a16:colId xmlns:a16="http://schemas.microsoft.com/office/drawing/2014/main" val="20001"/>
                    </a:ext>
                  </a:extLst>
                </a:gridCol>
                <a:gridCol w="2740550">
                  <a:extLst>
                    <a:ext uri="{9D8B030D-6E8A-4147-A177-3AD203B41FA5}">
                      <a16:colId xmlns:a16="http://schemas.microsoft.com/office/drawing/2014/main" val="20002"/>
                    </a:ext>
                  </a:extLst>
                </a:gridCol>
                <a:gridCol w="5402774">
                  <a:extLst>
                    <a:ext uri="{9D8B030D-6E8A-4147-A177-3AD203B41FA5}">
                      <a16:colId xmlns:a16="http://schemas.microsoft.com/office/drawing/2014/main" val="20003"/>
                    </a:ext>
                  </a:extLst>
                </a:gridCol>
              </a:tblGrid>
              <a:tr h="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err="1">
                          <a:solidFill>
                            <a:schemeClr val="tx1"/>
                          </a:solidFill>
                        </a:rPr>
                        <a:t>Webex</a:t>
                      </a:r>
                      <a:r>
                        <a:rPr lang="en-US" sz="1200" b="0">
                          <a:solidFill>
                            <a:schemeClr val="tx1"/>
                          </a:solidFill>
                        </a:rPr>
                        <a:t> service: Cisco </a:t>
                      </a:r>
                      <a:r>
                        <a:rPr lang="en-US" sz="1200" b="0" err="1">
                          <a:solidFill>
                            <a:schemeClr val="tx1"/>
                          </a:solidFill>
                        </a:rPr>
                        <a:t>Webex</a:t>
                      </a:r>
                      <a:r>
                        <a:rPr lang="en-US" sz="1200" b="0">
                          <a:solidFill>
                            <a:schemeClr val="tx1"/>
                          </a:solidFill>
                        </a:rPr>
                        <a:t> Meetings</a:t>
                      </a:r>
                    </a:p>
                  </a:txBody>
                  <a:tcPr anchor="ct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tc hMerge="1">
                  <a:txBody>
                    <a:bodyPr/>
                    <a:lstStyle/>
                    <a:p>
                      <a:pPr algn="ctr"/>
                      <a:endParaRPr lang="en-GB" sz="1800" b="0" i="0">
                        <a:solidFill>
                          <a:schemeClr val="tx1"/>
                        </a:solidFill>
                        <a:latin typeface="+mn-lt"/>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solidFill>
                  </a:tcPr>
                </a:tc>
                <a:tc h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a:solidFill>
                            <a:schemeClr val="tx1"/>
                          </a:solidFill>
                        </a:rPr>
                        <a:t>Number of users: 2000</a:t>
                      </a:r>
                    </a:p>
                  </a:txBody>
                  <a:tcPr anchor="ct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r>
                        <a:rPr lang="en-US" sz="1200">
                          <a:solidFill>
                            <a:schemeClr val="tx1"/>
                          </a:solidFill>
                        </a:rPr>
                        <a:t>Area</a:t>
                      </a:r>
                    </a:p>
                  </a:txBody>
                  <a:tcPr anchor="ctr">
                    <a:lnL w="19050" cap="flat" cmpd="sng" algn="ctr">
                      <a:solidFill>
                        <a:schemeClr val="accent4"/>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28575" cap="flat" cmpd="sng" algn="ctr">
                      <a:noFill/>
                      <a:prstDash val="sysDot"/>
                      <a:round/>
                      <a:headEnd type="none" w="med" len="med"/>
                      <a:tailEnd type="none" w="med" len="med"/>
                    </a:lnB>
                    <a:solidFill>
                      <a:schemeClr val="accent4"/>
                    </a:solidFill>
                  </a:tcPr>
                </a:tc>
                <a:tc gridSpan="2">
                  <a:txBody>
                    <a:bodyPr/>
                    <a:lstStyle/>
                    <a:p>
                      <a:r>
                        <a:rPr lang="en-US" sz="1200">
                          <a:solidFill>
                            <a:schemeClr val="tx1"/>
                          </a:solidFill>
                        </a:rPr>
                        <a:t>What to measure and targets</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28575" cap="flat" cmpd="sng" algn="ctr">
                      <a:noFill/>
                      <a:prstDash val="sysDot"/>
                      <a:round/>
                      <a:headEnd type="none" w="med" len="med"/>
                      <a:tailEnd type="none" w="med" len="med"/>
                    </a:lnB>
                    <a:solidFill>
                      <a:schemeClr val="accent4"/>
                    </a:solidFill>
                  </a:tcPr>
                </a:tc>
                <a:tc hMerge="1">
                  <a:txBody>
                    <a:bodyPr/>
                    <a:lstStyle/>
                    <a:p>
                      <a:endParaRPr lang="en-US"/>
                    </a:p>
                  </a:txBody>
                  <a:tcPr/>
                </a:tc>
                <a:tc>
                  <a:txBody>
                    <a:bodyPr/>
                    <a:lstStyle/>
                    <a:p>
                      <a:r>
                        <a:rPr lang="en-US" sz="1200">
                          <a:solidFill>
                            <a:schemeClr val="tx1"/>
                          </a:solidFill>
                        </a:rPr>
                        <a:t>How to measure</a:t>
                      </a:r>
                    </a:p>
                  </a:txBody>
                  <a:tcPr anchor="ctr">
                    <a:lnL w="28575" cap="flat" cmpd="sng" algn="ctr">
                      <a:solidFill>
                        <a:schemeClr val="bg1"/>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28575" cap="flat" cmpd="sng" algn="ctr">
                      <a:noFill/>
                      <a:prstDash val="sysDot"/>
                      <a:round/>
                      <a:headEnd type="none" w="med" len="med"/>
                      <a:tailEnd type="none" w="med" len="med"/>
                    </a:lnB>
                    <a:solidFill>
                      <a:schemeClr val="accent4"/>
                    </a:solidFill>
                  </a:tcPr>
                </a:tc>
                <a:extLst>
                  <a:ext uri="{0D108BD9-81ED-4DB2-BD59-A6C34878D82A}">
                    <a16:rowId xmlns:a16="http://schemas.microsoft.com/office/drawing/2014/main" val="10000"/>
                  </a:ext>
                </a:extLst>
              </a:tr>
              <a:tr h="0">
                <a:tc rowSpan="3">
                  <a:txBody>
                    <a:bodyPr/>
                    <a:lstStyle/>
                    <a:p>
                      <a:r>
                        <a:rPr lang="en-US" sz="1000">
                          <a:solidFill>
                            <a:schemeClr val="tx1"/>
                          </a:solidFill>
                        </a:rPr>
                        <a:t>Usage analytics</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28575" cap="flat" cmpd="sng" algn="ctr">
                      <a:no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r>
                        <a:rPr lang="en-US" sz="1200" b="1">
                          <a:solidFill>
                            <a:schemeClr val="tx1"/>
                          </a:solidFill>
                        </a:rPr>
                        <a:t>By Week 12</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28575" cap="flat" cmpd="sng" algn="ctr">
                      <a:no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r>
                        <a:rPr lang="en-US" sz="1000">
                          <a:solidFill>
                            <a:schemeClr val="tx1"/>
                          </a:solidFill>
                        </a:rPr>
                        <a:t>Monthly active users: 40%</a:t>
                      </a:r>
                    </a:p>
                    <a:p>
                      <a:r>
                        <a:rPr lang="en-US" sz="1000">
                          <a:solidFill>
                            <a:schemeClr val="tx1"/>
                          </a:solidFill>
                        </a:rPr>
                        <a:t>Weekly active users: 20%</a:t>
                      </a:r>
                    </a:p>
                    <a:p>
                      <a:r>
                        <a:rPr lang="en-US" sz="1000">
                          <a:solidFill>
                            <a:schemeClr val="tx1"/>
                          </a:solidFill>
                        </a:rPr>
                        <a:t>Daily active users: 10%</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28575" cap="flat" cmpd="sng" algn="ctr">
                      <a:no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a:solidFill>
                            <a:schemeClr val="tx1"/>
                          </a:solidFill>
                        </a:rPr>
                        <a:t>Analytics in Cisco Webex Control Hub</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28575" cap="flat" cmpd="sng" algn="ctr">
                      <a:no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1"/>
                  </a:ext>
                </a:extLst>
              </a:tr>
              <a:tr h="0">
                <a:tc vMerge="1">
                  <a:txBody>
                    <a:bodyPr/>
                    <a:lstStyle/>
                    <a:p>
                      <a:endParaRPr lang="en-US"/>
                    </a:p>
                  </a:txBody>
                  <a:tcPr/>
                </a:tc>
                <a:tc>
                  <a:txBody>
                    <a:bodyPr/>
                    <a:lstStyle/>
                    <a:p>
                      <a:r>
                        <a:rPr lang="en-US" sz="1200" b="1">
                          <a:solidFill>
                            <a:schemeClr val="tx1"/>
                          </a:solidFill>
                        </a:rPr>
                        <a:t>By Week 24</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r>
                        <a:rPr lang="en-US" sz="1000">
                          <a:solidFill>
                            <a:schemeClr val="tx1"/>
                          </a:solidFill>
                        </a:rPr>
                        <a:t>Monthly active users: 60%</a:t>
                      </a:r>
                    </a:p>
                    <a:p>
                      <a:r>
                        <a:rPr lang="en-US" sz="1000">
                          <a:solidFill>
                            <a:schemeClr val="tx1"/>
                          </a:solidFill>
                        </a:rPr>
                        <a:t>Weekly active users: 35%</a:t>
                      </a:r>
                    </a:p>
                    <a:p>
                      <a:r>
                        <a:rPr lang="en-US" sz="1000">
                          <a:solidFill>
                            <a:schemeClr val="tx1"/>
                          </a:solidFill>
                        </a:rPr>
                        <a:t>Daily active users: 20%</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endParaRPr lang="en-US"/>
                    </a:p>
                  </a:txBody>
                  <a:tcPr/>
                </a:tc>
                <a:tc>
                  <a:txBody>
                    <a:bodyPr/>
                    <a:lstStyle/>
                    <a:p>
                      <a:r>
                        <a:rPr lang="en-US" sz="1200" b="1">
                          <a:solidFill>
                            <a:schemeClr val="tx1"/>
                          </a:solidFill>
                        </a:rPr>
                        <a:t>By Week 36</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r>
                        <a:rPr lang="en-US" sz="1000">
                          <a:solidFill>
                            <a:schemeClr val="tx1"/>
                          </a:solidFill>
                        </a:rPr>
                        <a:t>Monthly active users: 80%</a:t>
                      </a:r>
                    </a:p>
                    <a:p>
                      <a:r>
                        <a:rPr lang="en-US" sz="1000">
                          <a:solidFill>
                            <a:schemeClr val="tx1"/>
                          </a:solidFill>
                        </a:rPr>
                        <a:t>Weekly active users: 65%</a:t>
                      </a:r>
                    </a:p>
                    <a:p>
                      <a:r>
                        <a:rPr lang="en-US" sz="1000">
                          <a:solidFill>
                            <a:schemeClr val="tx1"/>
                          </a:solidFill>
                        </a:rPr>
                        <a:t>Daily active users: 40%</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5"/>
                  </a:ext>
                </a:extLst>
              </a:tr>
              <a:tr h="0">
                <a:tc rowSpan="3">
                  <a:txBody>
                    <a:bodyPr/>
                    <a:lstStyle/>
                    <a:p>
                      <a:r>
                        <a:rPr lang="en-US" sz="1000">
                          <a:solidFill>
                            <a:schemeClr val="tx1"/>
                          </a:solidFill>
                        </a:rPr>
                        <a:t>Business performance</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r>
                        <a:rPr lang="en-US" sz="1200" b="1">
                          <a:solidFill>
                            <a:schemeClr val="tx1"/>
                          </a:solidFill>
                        </a:rPr>
                        <a:t>By Week 12</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r>
                        <a:rPr lang="en-US" sz="1000">
                          <a:solidFill>
                            <a:schemeClr val="tx1"/>
                          </a:solidFill>
                        </a:rPr>
                        <a:t>Travel costs reduced 5%</a:t>
                      </a:r>
                    </a:p>
                    <a:p>
                      <a:r>
                        <a:rPr lang="en-US" sz="1000">
                          <a:solidFill>
                            <a:schemeClr val="tx1"/>
                          </a:solidFill>
                        </a:rPr>
                        <a:t>Home working 1 day per week (avg.)</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ysDot"/>
                      <a:round/>
                      <a:headEnd type="none" w="med" len="med"/>
                      <a:tailEnd type="none" w="med" len="med"/>
                    </a:lnB>
                    <a:noFill/>
                  </a:tcPr>
                </a:tc>
                <a:tc rowSpan="3">
                  <a:txBody>
                    <a:bodyPr/>
                    <a:lstStyle/>
                    <a:p>
                      <a:r>
                        <a:rPr lang="en-US" sz="1000">
                          <a:solidFill>
                            <a:schemeClr val="tx1"/>
                          </a:solidFill>
                        </a:rPr>
                        <a:t>Work with finance to benchmark travel costs and report figures monthly.</a:t>
                      </a:r>
                    </a:p>
                    <a:p>
                      <a:endParaRPr lang="en-US" sz="1000">
                        <a:solidFill>
                          <a:schemeClr val="tx1"/>
                        </a:solidFill>
                      </a:endParaRPr>
                    </a:p>
                    <a:p>
                      <a:r>
                        <a:rPr lang="en-US" sz="1000">
                          <a:solidFill>
                            <a:schemeClr val="tx1"/>
                          </a:solidFill>
                        </a:rPr>
                        <a:t>Work with HR and IT to report on building access. </a:t>
                      </a:r>
                      <a:br>
                        <a:rPr lang="en-US" sz="1000">
                          <a:solidFill>
                            <a:schemeClr val="tx1"/>
                          </a:solidFill>
                        </a:rPr>
                      </a:br>
                      <a:r>
                        <a:rPr lang="en-US" sz="1000">
                          <a:solidFill>
                            <a:schemeClr val="tx1"/>
                          </a:solidFill>
                        </a:rPr>
                        <a:t>Or ask employees to indicate homeworking on their timesheets.</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2"/>
                  </a:ext>
                </a:extLst>
              </a:tr>
              <a:tr h="0">
                <a:tc vMerge="1">
                  <a:txBody>
                    <a:bodyPr/>
                    <a:lstStyle/>
                    <a:p>
                      <a:endParaRPr lang="en-US"/>
                    </a:p>
                  </a:txBody>
                  <a:tcPr/>
                </a:tc>
                <a:tc>
                  <a:txBody>
                    <a:bodyPr/>
                    <a:lstStyle/>
                    <a:p>
                      <a:r>
                        <a:rPr lang="en-US" sz="1200" b="1">
                          <a:solidFill>
                            <a:schemeClr val="tx1"/>
                          </a:solidFill>
                        </a:rPr>
                        <a:t>By Week 24</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rPr>
                        <a:t>Travel costs reduced 15%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rPr>
                        <a:t>Home working 1.5 days per week (avg.)</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6"/>
                  </a:ext>
                </a:extLst>
              </a:tr>
              <a:tr h="0">
                <a:tc vMerge="1">
                  <a:txBody>
                    <a:bodyPr/>
                    <a:lstStyle/>
                    <a:p>
                      <a:endParaRPr lang="en-US"/>
                    </a:p>
                  </a:txBody>
                  <a:tcPr/>
                </a:tc>
                <a:tc>
                  <a:txBody>
                    <a:bodyPr/>
                    <a:lstStyle/>
                    <a:p>
                      <a:r>
                        <a:rPr lang="en-US" sz="1200" b="1">
                          <a:solidFill>
                            <a:schemeClr val="tx1"/>
                          </a:solidFill>
                        </a:rPr>
                        <a:t>By Week 36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rPr>
                        <a:t>Travel costs reduced 25%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rPr>
                        <a:t>Home working 2 days per week (avg.)</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7"/>
                  </a:ext>
                </a:extLst>
              </a:tr>
              <a:tr h="0">
                <a:tc rowSpan="3">
                  <a:txBody>
                    <a:bodyPr/>
                    <a:lstStyle/>
                    <a:p>
                      <a:r>
                        <a:rPr lang="en-US" sz="1000">
                          <a:solidFill>
                            <a:schemeClr val="tx1"/>
                          </a:solidFill>
                        </a:rPr>
                        <a:t>Success stories</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r>
                        <a:rPr lang="en-US" sz="1200" b="1">
                          <a:solidFill>
                            <a:schemeClr val="tx1"/>
                          </a:solidFill>
                        </a:rPr>
                        <a:t>By Week 12</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rPr>
                        <a:t>2 stories</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ysDot"/>
                      <a:round/>
                      <a:headEnd type="none" w="med" len="med"/>
                      <a:tailEnd type="none" w="med" len="med"/>
                    </a:lnB>
                    <a:noFill/>
                  </a:tcPr>
                </a:tc>
                <a:tc rowSpan="3">
                  <a:txBody>
                    <a:bodyPr/>
                    <a:lstStyle/>
                    <a:p>
                      <a:pPr lvl="0">
                        <a:buNone/>
                      </a:pPr>
                      <a:r>
                        <a:rPr lang="en-US" sz="1000">
                          <a:solidFill>
                            <a:schemeClr val="tx1"/>
                          </a:solidFill>
                        </a:rPr>
                        <a:t>Brief project team and champions on importance of capturing stories. </a:t>
                      </a:r>
                      <a:br>
                        <a:rPr lang="en-US" sz="1000">
                          <a:solidFill>
                            <a:schemeClr val="tx1"/>
                          </a:solidFill>
                        </a:rPr>
                      </a:br>
                      <a:r>
                        <a:rPr lang="en-US" sz="1000">
                          <a:solidFill>
                            <a:schemeClr val="tx1"/>
                          </a:solidFill>
                        </a:rPr>
                        <a:t>Share the success story template.</a:t>
                      </a:r>
                    </a:p>
                    <a:p>
                      <a:endParaRPr lang="en-US" sz="1000">
                        <a:solidFill>
                          <a:schemeClr val="tx1"/>
                        </a:solidFill>
                      </a:endParaRPr>
                    </a:p>
                    <a:p>
                      <a:r>
                        <a:rPr lang="en-US" sz="1000">
                          <a:solidFill>
                            <a:schemeClr val="tx1"/>
                          </a:solidFill>
                        </a:rPr>
                        <a:t>Work with Comms to run a competition for best Webex value story.</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425654226"/>
                  </a:ext>
                </a:extLst>
              </a:tr>
              <a:tr h="0">
                <a:tc vMerge="1">
                  <a:txBody>
                    <a:bodyPr/>
                    <a:lstStyle/>
                    <a:p>
                      <a:endParaRPr lang="en-US"/>
                    </a:p>
                  </a:txBody>
                  <a:tcPr/>
                </a:tc>
                <a:tc>
                  <a:txBody>
                    <a:bodyPr/>
                    <a:lstStyle/>
                    <a:p>
                      <a:r>
                        <a:rPr lang="en-US" sz="1200" b="1">
                          <a:solidFill>
                            <a:schemeClr val="tx1"/>
                          </a:solidFill>
                        </a:rPr>
                        <a:t>By Week 24</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rPr>
                        <a:t>5 stories</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9"/>
                  </a:ext>
                </a:extLst>
              </a:tr>
              <a:tr h="0">
                <a:tc vMerge="1">
                  <a:txBody>
                    <a:bodyPr/>
                    <a:lstStyle/>
                    <a:p>
                      <a:endParaRPr lang="en-US"/>
                    </a:p>
                  </a:txBody>
                  <a:tcPr/>
                </a:tc>
                <a:tc>
                  <a:txBody>
                    <a:bodyPr/>
                    <a:lstStyle/>
                    <a:p>
                      <a:r>
                        <a:rPr lang="en-US" sz="1200" b="1">
                          <a:solidFill>
                            <a:schemeClr val="tx1"/>
                          </a:solidFill>
                        </a:rPr>
                        <a:t>By Week 36</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rPr>
                        <a:t>10 stories</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26699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8B4CD50-0042-D64E-9D1E-0511106CC93D}"/>
              </a:ext>
            </a:extLst>
          </p:cNvPr>
          <p:cNvSpPr>
            <a:spLocks noGrp="1"/>
          </p:cNvSpPr>
          <p:nvPr>
            <p:ph type="title"/>
          </p:nvPr>
        </p:nvSpPr>
        <p:spPr>
          <a:xfrm>
            <a:off x="685800" y="685800"/>
            <a:ext cx="8839200" cy="609599"/>
          </a:xfrm>
        </p:spPr>
        <p:txBody>
          <a:bodyPr>
            <a:normAutofit/>
          </a:bodyPr>
          <a:lstStyle/>
          <a:p>
            <a:r>
              <a:rPr lang="en-US"/>
              <a:t>Measurement example 2</a:t>
            </a:r>
          </a:p>
        </p:txBody>
      </p:sp>
      <p:graphicFrame>
        <p:nvGraphicFramePr>
          <p:cNvPr id="7" name="Table 6"/>
          <p:cNvGraphicFramePr>
            <a:graphicFrameLocks noGrp="1"/>
          </p:cNvGraphicFramePr>
          <p:nvPr>
            <p:extLst>
              <p:ext uri="{D42A27DB-BD31-4B8C-83A1-F6EECF244321}">
                <p14:modId xmlns:p14="http://schemas.microsoft.com/office/powerpoint/2010/main" val="548808772"/>
              </p:ext>
            </p:extLst>
          </p:nvPr>
        </p:nvGraphicFramePr>
        <p:xfrm>
          <a:off x="685800" y="1736725"/>
          <a:ext cx="10805548" cy="3749040"/>
        </p:xfrm>
        <a:graphic>
          <a:graphicData uri="http://schemas.openxmlformats.org/drawingml/2006/table">
            <a:tbl>
              <a:tblPr firstRow="1" bandRow="1">
                <a:tableStyleId>{00A15C55-8517-42AA-B614-E9B94910E393}</a:tableStyleId>
              </a:tblPr>
              <a:tblGrid>
                <a:gridCol w="1521113">
                  <a:extLst>
                    <a:ext uri="{9D8B030D-6E8A-4147-A177-3AD203B41FA5}">
                      <a16:colId xmlns:a16="http://schemas.microsoft.com/office/drawing/2014/main" val="20000"/>
                    </a:ext>
                  </a:extLst>
                </a:gridCol>
                <a:gridCol w="1141111">
                  <a:extLst>
                    <a:ext uri="{9D8B030D-6E8A-4147-A177-3AD203B41FA5}">
                      <a16:colId xmlns:a16="http://schemas.microsoft.com/office/drawing/2014/main" val="20001"/>
                    </a:ext>
                  </a:extLst>
                </a:gridCol>
                <a:gridCol w="2740550">
                  <a:extLst>
                    <a:ext uri="{9D8B030D-6E8A-4147-A177-3AD203B41FA5}">
                      <a16:colId xmlns:a16="http://schemas.microsoft.com/office/drawing/2014/main" val="20002"/>
                    </a:ext>
                  </a:extLst>
                </a:gridCol>
                <a:gridCol w="5402774">
                  <a:extLst>
                    <a:ext uri="{9D8B030D-6E8A-4147-A177-3AD203B41FA5}">
                      <a16:colId xmlns:a16="http://schemas.microsoft.com/office/drawing/2014/main" val="20003"/>
                    </a:ext>
                  </a:extLst>
                </a:gridCol>
              </a:tblGrid>
              <a:tr h="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err="1">
                          <a:solidFill>
                            <a:schemeClr val="tx1"/>
                          </a:solidFill>
                        </a:rPr>
                        <a:t>Webex</a:t>
                      </a:r>
                      <a:r>
                        <a:rPr lang="en-US" sz="1200" b="0">
                          <a:solidFill>
                            <a:schemeClr val="tx1"/>
                          </a:solidFill>
                        </a:rPr>
                        <a:t> service: Cisco </a:t>
                      </a:r>
                      <a:r>
                        <a:rPr lang="en-US" sz="1200" b="0" err="1">
                          <a:solidFill>
                            <a:schemeClr val="tx1"/>
                          </a:solidFill>
                        </a:rPr>
                        <a:t>Webex</a:t>
                      </a:r>
                      <a:r>
                        <a:rPr lang="en-US" sz="1200" b="0">
                          <a:solidFill>
                            <a:schemeClr val="tx1"/>
                          </a:solidFill>
                        </a:rPr>
                        <a:t> Teams</a:t>
                      </a:r>
                    </a:p>
                  </a:txBody>
                  <a:tcPr anchor="ct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tc hMerge="1">
                  <a:txBody>
                    <a:bodyPr/>
                    <a:lstStyle/>
                    <a:p>
                      <a:pPr algn="ctr"/>
                      <a:endParaRPr lang="en-GB" sz="1800" b="0" i="0">
                        <a:solidFill>
                          <a:schemeClr val="tx1"/>
                        </a:solidFill>
                        <a:latin typeface="+mn-lt"/>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accent4"/>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4"/>
                    </a:solidFill>
                  </a:tcPr>
                </a:tc>
                <a:tc h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a:solidFill>
                            <a:schemeClr val="tx1"/>
                          </a:solidFill>
                        </a:rPr>
                        <a:t>Number of users: 100</a:t>
                      </a:r>
                    </a:p>
                  </a:txBody>
                  <a:tcPr anchor="ct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r>
                        <a:rPr lang="en-US" sz="1200">
                          <a:solidFill>
                            <a:schemeClr val="tx1"/>
                          </a:solidFill>
                        </a:rPr>
                        <a:t>Area</a:t>
                      </a:r>
                    </a:p>
                  </a:txBody>
                  <a:tcPr anchor="ctr">
                    <a:lnL w="19050" cap="flat" cmpd="sng" algn="ctr">
                      <a:solidFill>
                        <a:schemeClr val="accent4"/>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28575" cap="flat" cmpd="sng" algn="ctr">
                      <a:noFill/>
                      <a:prstDash val="sysDot"/>
                      <a:round/>
                      <a:headEnd type="none" w="med" len="med"/>
                      <a:tailEnd type="none" w="med" len="med"/>
                    </a:lnB>
                    <a:solidFill>
                      <a:schemeClr val="accent4"/>
                    </a:solidFill>
                  </a:tcPr>
                </a:tc>
                <a:tc gridSpan="2">
                  <a:txBody>
                    <a:bodyPr/>
                    <a:lstStyle/>
                    <a:p>
                      <a:r>
                        <a:rPr lang="en-US" sz="1200">
                          <a:solidFill>
                            <a:schemeClr val="tx1"/>
                          </a:solidFill>
                        </a:rPr>
                        <a:t>What to measure and targets</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28575" cap="flat" cmpd="sng" algn="ctr">
                      <a:noFill/>
                      <a:prstDash val="sysDot"/>
                      <a:round/>
                      <a:headEnd type="none" w="med" len="med"/>
                      <a:tailEnd type="none" w="med" len="med"/>
                    </a:lnB>
                    <a:solidFill>
                      <a:schemeClr val="accent4"/>
                    </a:solidFill>
                  </a:tcPr>
                </a:tc>
                <a:tc hMerge="1">
                  <a:txBody>
                    <a:bodyPr/>
                    <a:lstStyle/>
                    <a:p>
                      <a:endParaRPr lang="en-US"/>
                    </a:p>
                  </a:txBody>
                  <a:tcPr/>
                </a:tc>
                <a:tc>
                  <a:txBody>
                    <a:bodyPr/>
                    <a:lstStyle/>
                    <a:p>
                      <a:r>
                        <a:rPr lang="en-US" sz="1200">
                          <a:solidFill>
                            <a:schemeClr val="tx1"/>
                          </a:solidFill>
                        </a:rPr>
                        <a:t>How to measure</a:t>
                      </a:r>
                    </a:p>
                  </a:txBody>
                  <a:tcPr anchor="ctr">
                    <a:lnL w="28575" cap="flat" cmpd="sng" algn="ctr">
                      <a:solidFill>
                        <a:schemeClr val="bg1"/>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28575" cap="flat" cmpd="sng" algn="ctr">
                      <a:noFill/>
                      <a:prstDash val="sysDot"/>
                      <a:round/>
                      <a:headEnd type="none" w="med" len="med"/>
                      <a:tailEnd type="none" w="med" len="med"/>
                    </a:lnB>
                    <a:solidFill>
                      <a:schemeClr val="accent4"/>
                    </a:solidFill>
                  </a:tcPr>
                </a:tc>
                <a:extLst>
                  <a:ext uri="{0D108BD9-81ED-4DB2-BD59-A6C34878D82A}">
                    <a16:rowId xmlns:a16="http://schemas.microsoft.com/office/drawing/2014/main" val="10000"/>
                  </a:ext>
                </a:extLst>
              </a:tr>
              <a:tr h="0">
                <a:tc rowSpan="2">
                  <a:txBody>
                    <a:bodyPr/>
                    <a:lstStyle/>
                    <a:p>
                      <a:r>
                        <a:rPr lang="en-US" sz="1000">
                          <a:solidFill>
                            <a:schemeClr val="tx1"/>
                          </a:solidFill>
                        </a:rPr>
                        <a:t>Usage analytics</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28575" cap="flat" cmpd="sng" algn="ctr">
                      <a:no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r>
                        <a:rPr lang="en-US" sz="1200" b="1">
                          <a:solidFill>
                            <a:schemeClr val="tx1"/>
                          </a:solidFill>
                        </a:rPr>
                        <a:t>By Week 6</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28575" cap="flat" cmpd="sng" algn="ctr">
                      <a:no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r>
                        <a:rPr lang="en-US" sz="1000">
                          <a:solidFill>
                            <a:schemeClr val="tx1"/>
                          </a:solidFill>
                        </a:rPr>
                        <a:t>Monthly active users: 50%</a:t>
                      </a:r>
                    </a:p>
                    <a:p>
                      <a:r>
                        <a:rPr lang="en-US" sz="1000">
                          <a:solidFill>
                            <a:schemeClr val="tx1"/>
                          </a:solidFill>
                        </a:rPr>
                        <a:t>Weekly active users: 40%</a:t>
                      </a:r>
                    </a:p>
                    <a:p>
                      <a:r>
                        <a:rPr lang="en-US" sz="1000">
                          <a:solidFill>
                            <a:schemeClr val="tx1"/>
                          </a:solidFill>
                        </a:rPr>
                        <a:t>Daily active users: 25%</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28575" cap="flat" cmpd="sng" algn="ctr">
                      <a:no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a:solidFill>
                            <a:schemeClr val="tx1"/>
                          </a:solidFill>
                        </a:rPr>
                        <a:t>Analytics in Cisco Webex Control Hub</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28575" cap="flat" cmpd="sng" algn="ctr">
                      <a:noFill/>
                      <a:prstDash val="sysDot"/>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1"/>
                  </a:ext>
                </a:extLst>
              </a:tr>
              <a:tr h="0">
                <a:tc vMerge="1">
                  <a:txBody>
                    <a:bodyPr/>
                    <a:lstStyle/>
                    <a:p>
                      <a:endParaRPr lang="en-US"/>
                    </a:p>
                  </a:txBody>
                  <a:tcPr/>
                </a:tc>
                <a:tc>
                  <a:txBody>
                    <a:bodyPr/>
                    <a:lstStyle/>
                    <a:p>
                      <a:r>
                        <a:rPr lang="en-US" sz="1200" b="1">
                          <a:solidFill>
                            <a:schemeClr val="tx1"/>
                          </a:solidFill>
                        </a:rPr>
                        <a:t>By Week 12</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r>
                        <a:rPr lang="en-US" sz="1000">
                          <a:solidFill>
                            <a:schemeClr val="tx1"/>
                          </a:solidFill>
                        </a:rPr>
                        <a:t>Monthly active users: 75%</a:t>
                      </a:r>
                    </a:p>
                    <a:p>
                      <a:r>
                        <a:rPr lang="en-US" sz="1000">
                          <a:solidFill>
                            <a:schemeClr val="tx1"/>
                          </a:solidFill>
                        </a:rPr>
                        <a:t>Weekly active users: 60%</a:t>
                      </a:r>
                    </a:p>
                    <a:p>
                      <a:r>
                        <a:rPr lang="en-US" sz="1000">
                          <a:solidFill>
                            <a:schemeClr val="tx1"/>
                          </a:solidFill>
                        </a:rPr>
                        <a:t>Daily active users: 50%</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a:solidFill>
                          <a:schemeClr val="tx1"/>
                        </a:solidFill>
                      </a:endParaRP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4"/>
                  </a:ext>
                </a:extLst>
              </a:tr>
              <a:tr h="0">
                <a:tc rowSpan="2">
                  <a:txBody>
                    <a:bodyPr/>
                    <a:lstStyle/>
                    <a:p>
                      <a:r>
                        <a:rPr lang="en-US" sz="1000">
                          <a:solidFill>
                            <a:schemeClr val="tx1"/>
                          </a:solidFill>
                        </a:rPr>
                        <a:t>Business performance</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r>
                        <a:rPr lang="en-US" sz="1200" b="1">
                          <a:solidFill>
                            <a:schemeClr val="tx1"/>
                          </a:solidFill>
                        </a:rPr>
                        <a:t>By Week 6</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r>
                        <a:rPr lang="en-US" sz="1000">
                          <a:solidFill>
                            <a:schemeClr val="tx1"/>
                          </a:solidFill>
                        </a:rPr>
                        <a:t>Cancel old audio-only teleconference service.</a:t>
                      </a:r>
                    </a:p>
                    <a:p>
                      <a:r>
                        <a:rPr lang="en-US" sz="1000">
                          <a:solidFill>
                            <a:schemeClr val="tx1"/>
                          </a:solidFill>
                        </a:rPr>
                        <a:t>Everyone trained on </a:t>
                      </a:r>
                      <a:r>
                        <a:rPr lang="en-US" sz="1000" err="1">
                          <a:solidFill>
                            <a:schemeClr val="tx1"/>
                          </a:solidFill>
                        </a:rPr>
                        <a:t>Webex</a:t>
                      </a:r>
                      <a:r>
                        <a:rPr lang="en-US" sz="1000">
                          <a:solidFill>
                            <a:schemeClr val="tx1"/>
                          </a:solidFill>
                        </a:rPr>
                        <a:t> Teams and all projects using it.</a:t>
                      </a:r>
                    </a:p>
                    <a:p>
                      <a:r>
                        <a:rPr lang="en-US" sz="1000">
                          <a:solidFill>
                            <a:schemeClr val="tx1"/>
                          </a:solidFill>
                        </a:rPr>
                        <a:t>New remote workers feel part of the team.</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rowSpan="2">
                  <a:txBody>
                    <a:bodyPr/>
                    <a:lstStyle/>
                    <a:p>
                      <a:r>
                        <a:rPr lang="en-US" sz="1000">
                          <a:solidFill>
                            <a:schemeClr val="tx1"/>
                          </a:solidFill>
                        </a:rPr>
                        <a:t>Weekly report on training numbers.</a:t>
                      </a:r>
                    </a:p>
                    <a:p>
                      <a:endParaRPr lang="en-US" sz="1000">
                        <a:solidFill>
                          <a:schemeClr val="tx1"/>
                        </a:solidFill>
                      </a:endParaRPr>
                    </a:p>
                    <a:p>
                      <a:r>
                        <a:rPr lang="en-US" sz="1000">
                          <a:solidFill>
                            <a:schemeClr val="tx1"/>
                          </a:solidFill>
                        </a:rPr>
                        <a:t>Weekly report from PMs on general sentiment.</a:t>
                      </a:r>
                    </a:p>
                    <a:p>
                      <a:endParaRPr lang="en-US" sz="1000">
                        <a:solidFill>
                          <a:schemeClr val="tx1"/>
                        </a:solidFill>
                      </a:endParaRPr>
                    </a:p>
                    <a:p>
                      <a:r>
                        <a:rPr lang="en-US" sz="1000">
                          <a:solidFill>
                            <a:schemeClr val="tx1"/>
                          </a:solidFill>
                        </a:rPr>
                        <a:t>Monitor standard project reports to track delivery.</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0002"/>
                  </a:ext>
                </a:extLst>
              </a:tr>
              <a:tr h="0">
                <a:tc vMerge="1">
                  <a:txBody>
                    <a:bodyPr/>
                    <a:lstStyle/>
                    <a:p>
                      <a:endParaRPr lang="en-US"/>
                    </a:p>
                  </a:txBody>
                  <a:tcPr/>
                </a:tc>
                <a:tc>
                  <a:txBody>
                    <a:bodyPr/>
                    <a:lstStyle/>
                    <a:p>
                      <a:r>
                        <a:rPr lang="en-US" sz="1200" b="1">
                          <a:solidFill>
                            <a:schemeClr val="tx1"/>
                          </a:solidFill>
                        </a:rPr>
                        <a:t>By Week 12</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r>
                        <a:rPr lang="en-US" sz="1000">
                          <a:solidFill>
                            <a:schemeClr val="tx1"/>
                          </a:solidFill>
                        </a:rPr>
                        <a:t>We are successfully managing new project workload.</a:t>
                      </a:r>
                    </a:p>
                    <a:p>
                      <a:r>
                        <a:rPr lang="en-US" sz="1000">
                          <a:solidFill>
                            <a:schemeClr val="tx1"/>
                          </a:solidFill>
                        </a:rPr>
                        <a:t>The team is finding efficiencies through </a:t>
                      </a:r>
                      <a:r>
                        <a:rPr lang="en-US" sz="1000" err="1">
                          <a:solidFill>
                            <a:schemeClr val="tx1"/>
                          </a:solidFill>
                        </a:rPr>
                        <a:t>Webex</a:t>
                      </a:r>
                      <a:r>
                        <a:rPr lang="en-US" sz="1000">
                          <a:solidFill>
                            <a:schemeClr val="tx1"/>
                          </a:solidFill>
                        </a:rPr>
                        <a:t> Teams and sentiment is positive.</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5"/>
                  </a:ext>
                </a:extLst>
              </a:tr>
              <a:tr h="0">
                <a:tc rowSpan="2">
                  <a:txBody>
                    <a:bodyPr/>
                    <a:lstStyle/>
                    <a:p>
                      <a:r>
                        <a:rPr lang="en-US" sz="1000">
                          <a:solidFill>
                            <a:schemeClr val="tx1"/>
                          </a:solidFill>
                        </a:rPr>
                        <a:t>Success stories</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tc>
                  <a:txBody>
                    <a:bodyPr/>
                    <a:lstStyle/>
                    <a:p>
                      <a:r>
                        <a:rPr lang="en-US" sz="1200" b="1">
                          <a:solidFill>
                            <a:schemeClr val="tx1"/>
                          </a:solidFill>
                        </a:rPr>
                        <a:t>By Week 6</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rPr>
                        <a:t>3 stories</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rowSpan="2">
                  <a:txBody>
                    <a:bodyPr/>
                    <a:lstStyle/>
                    <a:p>
                      <a:r>
                        <a:rPr lang="en-US" sz="1000">
                          <a:solidFill>
                            <a:schemeClr val="tx1"/>
                          </a:solidFill>
                        </a:rPr>
                        <a:t>Brief the</a:t>
                      </a:r>
                      <a:r>
                        <a:rPr lang="en-US" sz="1000" baseline="0">
                          <a:solidFill>
                            <a:schemeClr val="tx1"/>
                          </a:solidFill>
                        </a:rPr>
                        <a:t> PMs </a:t>
                      </a:r>
                      <a:r>
                        <a:rPr lang="en-US" sz="1000">
                          <a:solidFill>
                            <a:schemeClr val="tx1"/>
                          </a:solidFill>
                        </a:rPr>
                        <a:t>and champions to look out for and capture success stories. </a:t>
                      </a:r>
                      <a:br>
                        <a:rPr lang="en-US" sz="1000">
                          <a:solidFill>
                            <a:schemeClr val="tx1"/>
                          </a:solidFill>
                        </a:rPr>
                      </a:br>
                      <a:r>
                        <a:rPr lang="en-US" sz="1000" b="0" i="0" u="none" strike="noStrike" noProof="0">
                          <a:solidFill>
                            <a:schemeClr val="tx1"/>
                          </a:solidFill>
                          <a:latin typeface="+mn-lt"/>
                        </a:rPr>
                        <a:t>Share the success story template.</a:t>
                      </a:r>
                      <a:endParaRPr lang="en-US" sz="1000">
                        <a:solidFill>
                          <a:schemeClr val="tx1"/>
                        </a:solidFill>
                      </a:endParaRPr>
                    </a:p>
                    <a:p>
                      <a:endParaRPr lang="en-US" sz="1000">
                        <a:solidFill>
                          <a:schemeClr val="tx1"/>
                        </a:solidFill>
                      </a:endParaRPr>
                    </a:p>
                    <a:p>
                      <a:r>
                        <a:rPr lang="en-US" sz="1000">
                          <a:solidFill>
                            <a:schemeClr val="tx1"/>
                          </a:solidFill>
                        </a:rPr>
                        <a:t>Announce an extra day of annual leave for the best story.</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olid"/>
                      <a:round/>
                      <a:headEnd type="none" w="med" len="med"/>
                      <a:tailEnd type="none" w="med" len="med"/>
                    </a:lnT>
                    <a:lnB w="19050" cap="flat" cmpd="sng" algn="ctr">
                      <a:solidFill>
                        <a:schemeClr val="accent4"/>
                      </a:solidFill>
                      <a:prstDash val="solid"/>
                      <a:round/>
                      <a:headEnd type="none" w="med" len="med"/>
                      <a:tailEnd type="none" w="med" len="med"/>
                    </a:lnB>
                    <a:noFill/>
                  </a:tcPr>
                </a:tc>
                <a:extLst>
                  <a:ext uri="{0D108BD9-81ED-4DB2-BD59-A6C34878D82A}">
                    <a16:rowId xmlns:a16="http://schemas.microsoft.com/office/drawing/2014/main" val="1425654226"/>
                  </a:ext>
                </a:extLst>
              </a:tr>
              <a:tr h="0">
                <a:tc vMerge="1">
                  <a:txBody>
                    <a:bodyPr/>
                    <a:lstStyle/>
                    <a:p>
                      <a:endParaRPr lang="en-US"/>
                    </a:p>
                  </a:txBody>
                  <a:tcPr/>
                </a:tc>
                <a:tc>
                  <a:txBody>
                    <a:bodyPr/>
                    <a:lstStyle/>
                    <a:p>
                      <a:r>
                        <a:rPr lang="en-US" sz="1200" b="1">
                          <a:solidFill>
                            <a:schemeClr val="tx1"/>
                          </a:solidFill>
                        </a:rPr>
                        <a:t>By Week 12</a:t>
                      </a:r>
                    </a:p>
                  </a:txBody>
                  <a:tcPr>
                    <a:lnL w="19050" cap="flat" cmpd="sng" algn="ctr">
                      <a:solidFill>
                        <a:schemeClr val="accent4"/>
                      </a:solidFill>
                      <a:prstDash val="solid"/>
                      <a:round/>
                      <a:headEnd type="none" w="med" len="med"/>
                      <a:tailEnd type="none" w="med" len="med"/>
                    </a:lnL>
                    <a:lnR w="19050" cap="flat" cmpd="sng" algn="ctr">
                      <a:solidFill>
                        <a:schemeClr val="accent4"/>
                      </a:solidFill>
                      <a:prstDash val="sysDot"/>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rPr>
                        <a:t>8 stories</a:t>
                      </a:r>
                    </a:p>
                  </a:txBody>
                  <a:tcPr>
                    <a:lnL w="19050" cap="flat" cmpd="sng" algn="ctr">
                      <a:solidFill>
                        <a:schemeClr val="accent4"/>
                      </a:solidFill>
                      <a:prstDash val="sysDot"/>
                      <a:round/>
                      <a:headEnd type="none" w="med" len="med"/>
                      <a:tailEnd type="none" w="med" len="med"/>
                    </a:lnL>
                    <a:lnR w="19050" cap="flat" cmpd="sng" algn="ctr">
                      <a:solidFill>
                        <a:schemeClr val="accent4"/>
                      </a:solidFill>
                      <a:prstDash val="solid"/>
                      <a:round/>
                      <a:headEnd type="none" w="med" len="med"/>
                      <a:tailEnd type="none" w="med" len="med"/>
                    </a:lnR>
                    <a:lnT w="19050" cap="flat" cmpd="sng" algn="ctr">
                      <a:solidFill>
                        <a:schemeClr val="accent4"/>
                      </a:solidFill>
                      <a:prstDash val="sysDot"/>
                      <a:round/>
                      <a:headEnd type="none" w="med" len="med"/>
                      <a:tailEnd type="none" w="med" len="med"/>
                    </a:lnT>
                    <a:lnB w="19050" cap="flat" cmpd="sng" algn="ctr">
                      <a:solidFill>
                        <a:schemeClr val="accent4"/>
                      </a:solidFill>
                      <a:prstDash val="sysDot"/>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626682254"/>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44546A"/>
      </a:dk2>
      <a:lt2>
        <a:srgbClr val="E7E6E6"/>
      </a:lt2>
      <a:accent1>
        <a:srgbClr val="00BCEB"/>
      </a:accent1>
      <a:accent2>
        <a:srgbClr val="005073"/>
      </a:accent2>
      <a:accent3>
        <a:srgbClr val="6DBD49"/>
      </a:accent3>
      <a:accent4>
        <a:srgbClr val="FBAB18"/>
      </a:accent4>
      <a:accent5>
        <a:srgbClr val="E2241A"/>
      </a:accent5>
      <a:accent6>
        <a:srgbClr val="FF7033"/>
      </a:accent6>
      <a:hlink>
        <a:srgbClr val="005073"/>
      </a:hlink>
      <a:folHlink>
        <a:srgbClr val="FFB30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CE608B48AC4B4B8ACBD60C95FA96E5" ma:contentTypeVersion="5" ma:contentTypeDescription="Create a new document." ma:contentTypeScope="" ma:versionID="90831441e65b98f2b5352a10ea9cbe9c">
  <xsd:schema xmlns:xsd="http://www.w3.org/2001/XMLSchema" xmlns:xs="http://www.w3.org/2001/XMLSchema" xmlns:p="http://schemas.microsoft.com/office/2006/metadata/properties" xmlns:ns2="e02cc501-4887-43c3-a92e-ef1a32851065" targetNamespace="http://schemas.microsoft.com/office/2006/metadata/properties" ma:root="true" ma:fieldsID="c346684dd4fd08fd52f0a5d2df855d5f" ns2:_="">
    <xsd:import namespace="e02cc501-4887-43c3-a92e-ef1a3285106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2cc501-4887-43c3-a92e-ef1a32851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D3295F6-5F7B-4FD9-87E1-8C33BF72F874}">
  <ds:schemaRefs>
    <ds:schemaRef ds:uri="e02cc501-4887-43c3-a92e-ef1a3285106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0096D86-94DE-4727-A620-4C6E6EE6B475}">
  <ds:schemaRefs>
    <ds:schemaRef ds:uri="http://schemas.microsoft.com/sharepoint/v3/contenttype/forms"/>
  </ds:schemaRefs>
</ds:datastoreItem>
</file>

<file path=customXml/itemProps3.xml><?xml version="1.0" encoding="utf-8"?>
<ds:datastoreItem xmlns:ds="http://schemas.openxmlformats.org/officeDocument/2006/customXml" ds:itemID="{E667F3EE-81A7-48C1-B960-8ABA84C291A8}">
  <ds:schemaRefs>
    <ds:schemaRef ds:uri="http://purl.org/dc/terms/"/>
    <ds:schemaRef ds:uri="http://schemas.openxmlformats.org/package/2006/metadata/core-properties"/>
    <ds:schemaRef ds:uri="e02cc501-4887-43c3-a92e-ef1a32851065"/>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1167</Words>
  <Application>Microsoft Macintosh PowerPoint</Application>
  <PresentationFormat>Widescreen</PresentationFormat>
  <Paragraphs>211</Paragraphs>
  <Slides>11</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vt:lpstr>
      <vt:lpstr>Office Theme</vt:lpstr>
      <vt:lpstr>PowerPoint Presentation</vt:lpstr>
      <vt:lpstr>Measuring success</vt:lpstr>
      <vt:lpstr>Measuring success</vt:lpstr>
      <vt:lpstr>1. Usage analytics</vt:lpstr>
      <vt:lpstr>2. Business performance</vt:lpstr>
      <vt:lpstr>3. Success stories</vt:lpstr>
      <vt:lpstr>Measurement template</vt:lpstr>
      <vt:lpstr>Measurement example 1</vt:lpstr>
      <vt:lpstr>Measurement example 2</vt:lpstr>
      <vt:lpstr>Measurement example 3</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Save Motion</dc:title>
  <dc:creator>Nicola Band</dc:creator>
  <cp:lastModifiedBy>Ashley Moken</cp:lastModifiedBy>
  <cp:revision>1</cp:revision>
  <cp:lastPrinted>2019-02-01T14:02:45Z</cp:lastPrinted>
  <dcterms:created xsi:type="dcterms:W3CDTF">2019-01-14T15:21:04Z</dcterms:created>
  <dcterms:modified xsi:type="dcterms:W3CDTF">2019-08-23T18:59:29Z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0x010100C0CE608B48AC4B4B8ACBD60C95FA96E5</vt:lpwstr>
  </property>
  <property fmtid="{D5CDD505-2E9C-101B-9397-08002B2CF9AE}" pid="3" name="AuthorIds_UIVersion_512">
    <vt:lpwstr>12</vt:lpwstr>
  </property>
  <property fmtid="{D5CDD505-2E9C-101B-9397-08002B2CF9AE}" pid="4" name="AuthorIds_UIVersion_1536">
    <vt:lpwstr>12</vt:lpwstr>
  </property>
</Properties>
</file>