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3"/>
  </p:notesMasterIdLst>
  <p:sldIdLst>
    <p:sldId id="294" r:id="rId5"/>
    <p:sldId id="311" r:id="rId6"/>
    <p:sldId id="319" r:id="rId7"/>
    <p:sldId id="313" r:id="rId8"/>
    <p:sldId id="314" r:id="rId9"/>
    <p:sldId id="315" r:id="rId10"/>
    <p:sldId id="317" r:id="rId11"/>
    <p:sldId id="32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34"/>
    <p:restoredTop sz="94686"/>
  </p:normalViewPr>
  <p:slideViewPr>
    <p:cSldViewPr snapToGrid="0">
      <p:cViewPr varScale="1">
        <p:scale>
          <a:sx n="109" d="100"/>
          <a:sy n="109" d="100"/>
        </p:scale>
        <p:origin x="1176" y="192"/>
      </p:cViewPr>
      <p:guideLst>
        <p:guide orient="horz" pos="1275"/>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0E726-3461-7747-9EF2-43891A89A40D}" type="datetimeFigureOut">
              <a:rPr lang="en-US" smtClean="0"/>
              <a:t>8/23/19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246BA-43B7-5F4D-BDBC-88646C33BA6B}" type="slidenum">
              <a:rPr lang="en-US" smtClean="0"/>
              <a:t>‹#›</a:t>
            </a:fld>
            <a:endParaRPr lang="en-US"/>
          </a:p>
        </p:txBody>
      </p:sp>
    </p:spTree>
    <p:extLst>
      <p:ext uri="{BB962C8B-B14F-4D97-AF65-F5344CB8AC3E}">
        <p14:creationId xmlns:p14="http://schemas.microsoft.com/office/powerpoint/2010/main" val="59896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0246BA-43B7-5F4D-BDBC-88646C33BA6B}" type="slidenum">
              <a:rPr lang="en-US" smtClean="0"/>
              <a:t>2</a:t>
            </a:fld>
            <a:endParaRPr lang="en-US"/>
          </a:p>
        </p:txBody>
      </p:sp>
    </p:spTree>
    <p:extLst>
      <p:ext uri="{BB962C8B-B14F-4D97-AF65-F5344CB8AC3E}">
        <p14:creationId xmlns:p14="http://schemas.microsoft.com/office/powerpoint/2010/main" val="27114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0246BA-43B7-5F4D-BDBC-88646C33BA6B}" type="slidenum">
              <a:rPr lang="en-US" smtClean="0"/>
              <a:t>3</a:t>
            </a:fld>
            <a:endParaRPr lang="en-US"/>
          </a:p>
        </p:txBody>
      </p:sp>
    </p:spTree>
    <p:extLst>
      <p:ext uri="{BB962C8B-B14F-4D97-AF65-F5344CB8AC3E}">
        <p14:creationId xmlns:p14="http://schemas.microsoft.com/office/powerpoint/2010/main" val="1417558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0246BA-43B7-5F4D-BDBC-88646C33BA6B}" type="slidenum">
              <a:rPr lang="en-US" smtClean="0"/>
              <a:t>4</a:t>
            </a:fld>
            <a:endParaRPr lang="en-US"/>
          </a:p>
        </p:txBody>
      </p:sp>
    </p:spTree>
    <p:extLst>
      <p:ext uri="{BB962C8B-B14F-4D97-AF65-F5344CB8AC3E}">
        <p14:creationId xmlns:p14="http://schemas.microsoft.com/office/powerpoint/2010/main" val="1286347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0246BA-43B7-5F4D-BDBC-88646C33BA6B}" type="slidenum">
              <a:rPr lang="en-US" smtClean="0"/>
              <a:t>5</a:t>
            </a:fld>
            <a:endParaRPr lang="en-US"/>
          </a:p>
        </p:txBody>
      </p:sp>
    </p:spTree>
    <p:extLst>
      <p:ext uri="{BB962C8B-B14F-4D97-AF65-F5344CB8AC3E}">
        <p14:creationId xmlns:p14="http://schemas.microsoft.com/office/powerpoint/2010/main" val="1185544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0246BA-43B7-5F4D-BDBC-88646C33BA6B}" type="slidenum">
              <a:rPr lang="en-US" smtClean="0"/>
              <a:t>6</a:t>
            </a:fld>
            <a:endParaRPr lang="en-US"/>
          </a:p>
        </p:txBody>
      </p:sp>
    </p:spTree>
    <p:extLst>
      <p:ext uri="{BB962C8B-B14F-4D97-AF65-F5344CB8AC3E}">
        <p14:creationId xmlns:p14="http://schemas.microsoft.com/office/powerpoint/2010/main" val="163403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0246BA-43B7-5F4D-BDBC-88646C33BA6B}" type="slidenum">
              <a:rPr lang="en-US" smtClean="0"/>
              <a:t>7</a:t>
            </a:fld>
            <a:endParaRPr lang="en-US"/>
          </a:p>
        </p:txBody>
      </p:sp>
    </p:spTree>
    <p:extLst>
      <p:ext uri="{BB962C8B-B14F-4D97-AF65-F5344CB8AC3E}">
        <p14:creationId xmlns:p14="http://schemas.microsoft.com/office/powerpoint/2010/main" val="1824244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Freeform 9"/>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E59386-E374-834A-B45C-45B638025929}" type="datetimeFigureOut">
              <a:rPr lang="en-US" smtClean="0"/>
              <a:t>8/23/19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E59386-E374-834A-B45C-45B638025929}" type="datetimeFigureOut">
              <a:rPr lang="en-US" smtClean="0"/>
              <a:t>8/23/19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E59386-E374-834A-B45C-45B638025929}" type="datetimeFigureOut">
              <a:rPr lang="en-US" smtClean="0"/>
              <a:t>8/23/19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E59386-E374-834A-B45C-45B638025929}" type="datetimeFigureOut">
              <a:rPr lang="en-US" smtClean="0"/>
              <a:t>8/23/19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E59386-E374-834A-B45C-45B638025929}" type="datetimeFigureOut">
              <a:rPr lang="en-US" smtClean="0"/>
              <a:t>8/23/19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E59386-E374-834A-B45C-45B638025929}" type="datetimeFigureOut">
              <a:rPr lang="en-US" smtClean="0"/>
              <a:t>8/23/19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10515600" cy="762000"/>
          </a:xfrm>
        </p:spPr>
        <p:txBody>
          <a:bodyPr lIns="0" tIns="0" rIns="0" bIns="0">
            <a:normAutofit/>
          </a:bodyPr>
          <a:lstStyle>
            <a:lvl1pPr>
              <a:defRPr sz="3500"/>
            </a:lvl1pPr>
          </a:lstStyle>
          <a:p>
            <a:r>
              <a:rPr lang="en-US" dirty="0"/>
              <a:t>Click to edit Master title style</a:t>
            </a:r>
          </a:p>
        </p:txBody>
      </p:sp>
      <p:sp>
        <p:nvSpPr>
          <p:cNvPr id="3" name="Content Placeholder 2"/>
          <p:cNvSpPr>
            <a:spLocks noGrp="1"/>
          </p:cNvSpPr>
          <p:nvPr>
            <p:ph idx="1"/>
          </p:nvPr>
        </p:nvSpPr>
        <p:spPr>
          <a:xfrm>
            <a:off x="685800" y="1825625"/>
            <a:ext cx="10515600" cy="2483728"/>
          </a:xfrm>
        </p:spPr>
        <p:txBody>
          <a:bodyPr lIns="0" tIns="0" rIns="0" bIns="0"/>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reeform 13"/>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chemeClr val="bg1"/>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Calibri" panose="020F0502020204030204"/>
              <a:ea typeface=""/>
              <a:cs typeface=""/>
            </a:endParaRPr>
          </a:p>
        </p:txBody>
      </p:sp>
      <p:sp>
        <p:nvSpPr>
          <p:cNvPr id="5" name="Oval 4"/>
          <p:cNvSpPr/>
          <p:nvPr userDrawn="1"/>
        </p:nvSpPr>
        <p:spPr>
          <a:xfrm>
            <a:off x="3279378" y="612378"/>
            <a:ext cx="5633244" cy="5633244"/>
          </a:xfrm>
          <a:prstGeom prst="ellipse">
            <a:avLst/>
          </a:prstGeom>
          <a:solidFill>
            <a:schemeClr val="bg1"/>
          </a:solidFill>
          <a:ln w="508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8" name="Title 1"/>
          <p:cNvSpPr txBox="1">
            <a:spLocks/>
          </p:cNvSpPr>
          <p:nvPr userDrawn="1"/>
        </p:nvSpPr>
        <p:spPr bwMode="auto">
          <a:xfrm>
            <a:off x="3467100" y="2144027"/>
            <a:ext cx="5184775" cy="25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noAutofit/>
          </a:bodyPr>
          <a:lstStyle>
            <a:lvl1pPr marL="0" indent="0" algn="l" defTabSz="684213" rtl="0" eaLnBrk="1" fontAlgn="base" hangingPunct="1">
              <a:lnSpc>
                <a:spcPct val="90000"/>
              </a:lnSpc>
              <a:spcBef>
                <a:spcPct val="0"/>
              </a:spcBef>
              <a:spcAft>
                <a:spcPct val="0"/>
              </a:spcAft>
              <a:buFont typeface="Arial" panose="020B0604020202020204" pitchFamily="34" charset="0"/>
              <a:buNone/>
              <a:defRPr lang="en-US" sz="4600" b="0" i="0" u="none" kern="1200" spc="0" baseline="0">
                <a:solidFill>
                  <a:schemeClr val="bg1"/>
                </a:solidFill>
                <a:latin typeface="+mj-lt"/>
                <a:ea typeface="CiscoSansTT Thin" charset="0"/>
                <a:cs typeface="CiscoSansTT Thin" charset="0"/>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a:lstStyle>
          <a:p>
            <a:pPr marL="0" marR="0" lvl="0" indent="0" algn="ctr" defTabSz="684213" rtl="0" eaLnBrk="1" fontAlgn="base" latinLnBrk="0" hangingPunct="1">
              <a:lnSpc>
                <a:spcPct val="90000"/>
              </a:lnSpc>
              <a:spcBef>
                <a:spcPct val="0"/>
              </a:spcBef>
              <a:spcAft>
                <a:spcPct val="0"/>
              </a:spcAft>
              <a:buClrTx/>
              <a:buSzTx/>
              <a:buFont typeface="Arial" panose="020B0604020202020204" pitchFamily="34" charset="0"/>
              <a:buNone/>
              <a:tabLst/>
              <a:defRPr/>
            </a:pPr>
            <a:r>
              <a:rPr kumimoji="0" lang="en-GB" sz="4600" b="0" i="0" u="none" strike="noStrike" kern="1200" cap="none" spc="0" normalizeH="0" baseline="0" noProof="0" dirty="0">
                <a:ln>
                  <a:noFill/>
                </a:ln>
                <a:solidFill>
                  <a:srgbClr val="005073"/>
                </a:solidFill>
                <a:effectLst/>
                <a:uLnTx/>
                <a:uFillTx/>
                <a:latin typeface="Calibri Light" panose="020F0302020204030204"/>
                <a:ea typeface="CiscoSansTT Thin" charset="0"/>
                <a:cs typeface="CiscoSansTT Thin" charset="0"/>
              </a:rPr>
              <a:t>Section Title Goes Here</a:t>
            </a:r>
          </a:p>
        </p:txBody>
      </p:sp>
      <p:sp>
        <p:nvSpPr>
          <p:cNvPr id="9" name="Freeform 8"/>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6" name="Rectangle 5"/>
          <p:cNvSpPr/>
          <p:nvPr userDrawn="1"/>
        </p:nvSpPr>
        <p:spPr>
          <a:xfrm>
            <a:off x="0" y="0"/>
            <a:ext cx="12192000" cy="6858000"/>
          </a:xfrm>
          <a:prstGeom prst="rect">
            <a:avLst/>
          </a:prstGeom>
          <a:solidFill>
            <a:schemeClr val="accent2"/>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chemeClr val="accent2"/>
              </a:solidFill>
              <a:effectLst/>
              <a:uLnTx/>
              <a:uFillTx/>
              <a:latin typeface="Calibri" panose="020F0502020204030204"/>
              <a:ea typeface=""/>
              <a:cs typeface=""/>
            </a:endParaRPr>
          </a:p>
        </p:txBody>
      </p:sp>
      <p:sp>
        <p:nvSpPr>
          <p:cNvPr id="10" name="Freeform 9"/>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6" name="Rectangle 5"/>
          <p:cNvSpPr/>
          <p:nvPr userDrawn="1"/>
        </p:nvSpPr>
        <p:spPr>
          <a:xfrm>
            <a:off x="0" y="0"/>
            <a:ext cx="12192000" cy="6858000"/>
          </a:xfrm>
          <a:prstGeom prst="rect">
            <a:avLst/>
          </a:prstGeom>
          <a:solidFill>
            <a:srgbClr val="00BCEB"/>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Calibri" panose="020F0502020204030204"/>
              <a:ea typeface=""/>
              <a:cs typeface=""/>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6" name="Rectangle 5"/>
          <p:cNvSpPr/>
          <p:nvPr userDrawn="1"/>
        </p:nvSpPr>
        <p:spPr>
          <a:xfrm>
            <a:off x="0" y="0"/>
            <a:ext cx="12192000" cy="6858000"/>
          </a:xfrm>
          <a:prstGeom prst="rect">
            <a:avLst/>
          </a:prstGeom>
          <a:solidFill>
            <a:srgbClr val="00BCEB"/>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Calibri" panose="020F0502020204030204"/>
              <a:ea typeface=""/>
              <a:cs typeface=""/>
            </a:endParaRPr>
          </a:p>
        </p:txBody>
      </p:sp>
      <p:sp>
        <p:nvSpPr>
          <p:cNvPr id="10" name="Freeform 9"/>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
        <p:nvSpPr>
          <p:cNvPr id="9" name="Title 1"/>
          <p:cNvSpPr txBox="1">
            <a:spLocks/>
          </p:cNvSpPr>
          <p:nvPr userDrawn="1"/>
        </p:nvSpPr>
        <p:spPr bwMode="auto">
          <a:xfrm>
            <a:off x="685800" y="990600"/>
            <a:ext cx="7598042" cy="25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noAutofit/>
          </a:bodyPr>
          <a:lstStyle>
            <a:lvl1pPr marL="0" indent="0" algn="l" defTabSz="684213" rtl="0" eaLnBrk="1" fontAlgn="base" hangingPunct="1">
              <a:lnSpc>
                <a:spcPct val="90000"/>
              </a:lnSpc>
              <a:spcBef>
                <a:spcPct val="0"/>
              </a:spcBef>
              <a:spcAft>
                <a:spcPct val="0"/>
              </a:spcAft>
              <a:buFont typeface="Arial" panose="020B0604020202020204" pitchFamily="34" charset="0"/>
              <a:buNone/>
              <a:defRPr lang="en-US" sz="4600" b="0" i="0" u="none" kern="1200" spc="0" baseline="0">
                <a:solidFill>
                  <a:schemeClr val="bg1"/>
                </a:solidFill>
                <a:latin typeface="+mj-lt"/>
                <a:ea typeface="CiscoSansTT Thin" charset="0"/>
                <a:cs typeface="CiscoSansTT Thin" charset="0"/>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a:lstStyle>
          <a:p>
            <a:pPr marL="0" marR="0" lvl="0" indent="0" algn="l" defTabSz="684213" rtl="0" eaLnBrk="1" fontAlgn="base" latinLnBrk="0" hangingPunct="1">
              <a:lnSpc>
                <a:spcPct val="90000"/>
              </a:lnSpc>
              <a:spcBef>
                <a:spcPct val="0"/>
              </a:spcBef>
              <a:spcAft>
                <a:spcPct val="0"/>
              </a:spcAft>
              <a:buClrTx/>
              <a:buSzTx/>
              <a:buFont typeface="Arial" panose="020B0604020202020204" pitchFamily="34" charset="0"/>
              <a:buNone/>
              <a:tabLst/>
              <a:defRPr/>
            </a:pPr>
            <a:r>
              <a:rPr kumimoji="0" lang="en-GB" sz="4600" b="0" i="0" u="none" strike="noStrike" kern="1200" cap="none" spc="0" normalizeH="0" baseline="0" noProof="0" dirty="0">
                <a:ln>
                  <a:noFill/>
                </a:ln>
                <a:solidFill>
                  <a:srgbClr val="005073"/>
                </a:solidFill>
                <a:effectLst/>
                <a:uLnTx/>
                <a:uFillTx/>
                <a:latin typeface="Calibri Light" panose="020F0302020204030204"/>
                <a:ea typeface="CiscoSansTT Thin" charset="0"/>
                <a:cs typeface="CiscoSansTT Thin" charset="0"/>
              </a:rPr>
              <a:t>Section Title Goes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8" name="Date Placeholder 1"/>
          <p:cNvSpPr>
            <a:spLocks noGrp="1"/>
          </p:cNvSpPr>
          <p:nvPr>
            <p:ph type="dt" sz="half" idx="10"/>
          </p:nvPr>
        </p:nvSpPr>
        <p:spPr>
          <a:xfrm>
            <a:off x="838200" y="6356350"/>
            <a:ext cx="2743200" cy="365125"/>
          </a:xfrm>
        </p:spPr>
        <p:txBody>
          <a:bodyPr/>
          <a:lstStyle/>
          <a:p>
            <a:fld id="{E5E59386-E374-834A-B45C-45B638025929}" type="datetimeFigureOut">
              <a:rPr lang="en-US" smtClean="0"/>
              <a:t>8/23/19</a:t>
            </a:fld>
            <a:endParaRPr lang="en-US"/>
          </a:p>
        </p:txBody>
      </p:sp>
      <p:sp>
        <p:nvSpPr>
          <p:cNvPr id="11" name="Footer Placeholder 2"/>
          <p:cNvSpPr>
            <a:spLocks noGrp="1"/>
          </p:cNvSpPr>
          <p:nvPr>
            <p:ph type="ftr" sz="quarter" idx="11"/>
          </p:nvPr>
        </p:nvSpPr>
        <p:spPr>
          <a:xfrm>
            <a:off x="4038600" y="6356350"/>
            <a:ext cx="4114800" cy="365125"/>
          </a:xfrm>
        </p:spPr>
        <p:txBody>
          <a:bodyPr/>
          <a:lstStyle/>
          <a:p>
            <a:endParaRPr lang="en-US"/>
          </a:p>
        </p:txBody>
      </p:sp>
      <p:sp>
        <p:nvSpPr>
          <p:cNvPr id="12"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13" name="Rectangle 12"/>
          <p:cNvSpPr/>
          <p:nvPr userDrawn="1"/>
        </p:nvSpPr>
        <p:spPr>
          <a:xfrm>
            <a:off x="0" y="0"/>
            <a:ext cx="12192000" cy="6858000"/>
          </a:xfrm>
          <a:prstGeom prst="rect">
            <a:avLst/>
          </a:prstGeom>
          <a:solidFill>
            <a:schemeClr val="accent1"/>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Calibri" panose="020F0502020204030204"/>
              <a:ea typeface=""/>
              <a:cs typeface=""/>
            </a:endParaRPr>
          </a:p>
        </p:txBody>
      </p:sp>
      <p:sp>
        <p:nvSpPr>
          <p:cNvPr id="14" name="Freeform 13"/>
          <p:cNvSpPr>
            <a:spLocks noChangeAspect="1" noEditPoints="1"/>
          </p:cNvSpPr>
          <p:nvPr userDrawn="1"/>
        </p:nvSpPr>
        <p:spPr bwMode="auto">
          <a:xfrm>
            <a:off x="4448336" y="2553677"/>
            <a:ext cx="3295329" cy="1750647"/>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E59386-E374-834A-B45C-45B638025929}" type="datetimeFigureOut">
              <a:rPr lang="en-US" smtClean="0"/>
              <a:t>8/23/19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E59386-E374-834A-B45C-45B638025929}" type="datetimeFigureOut">
              <a:rPr lang="en-US" smtClean="0"/>
              <a:t>8/23/19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85800"/>
            <a:ext cx="10515600" cy="132556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858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59386-E374-834A-B45C-45B638025929}" type="datetimeFigureOut">
              <a:rPr lang="en-US" smtClean="0"/>
              <a:t>8/23/19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1129319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9" r:id="rId3"/>
    <p:sldLayoutId id="2147483684" r:id="rId4"/>
    <p:sldLayoutId id="2147483686" r:id="rId5"/>
    <p:sldLayoutId id="2147483685" r:id="rId6"/>
    <p:sldLayoutId id="2147483687" r:id="rId7"/>
    <p:sldLayoutId id="2147483675" r:id="rId8"/>
    <p:sldLayoutId id="2147483676" r:id="rId9"/>
    <p:sldLayoutId id="2147483677" r:id="rId10"/>
    <p:sldLayoutId id="2147483678" r:id="rId11"/>
    <p:sldLayoutId id="2147483680" r:id="rId12"/>
    <p:sldLayoutId id="2147483681" r:id="rId13"/>
    <p:sldLayoutId id="2147483682" r:id="rId14"/>
    <p:sldLayoutId id="2147483683" r:id="rId15"/>
  </p:sldLayoutIdLst>
  <p:txStyles>
    <p:titleStyle>
      <a:lvl1pPr algn="l" defTabSz="914400" rtl="0" eaLnBrk="1" latinLnBrk="0" hangingPunct="1">
        <a:lnSpc>
          <a:spcPct val="90000"/>
        </a:lnSpc>
        <a:spcBef>
          <a:spcPct val="0"/>
        </a:spcBef>
        <a:buNone/>
        <a:defRPr sz="4000" kern="1200" baseline="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5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32" userDrawn="1">
          <p15:clr>
            <a:srgbClr val="F26B43"/>
          </p15:clr>
        </p15:guide>
        <p15:guide id="3" pos="3704" userDrawn="1">
          <p15:clr>
            <a:srgbClr val="F26B43"/>
          </p15:clr>
        </p15:guide>
        <p15:guide id="4" pos="5745" userDrawn="1">
          <p15:clr>
            <a:srgbClr val="F26B43"/>
          </p15:clr>
        </p15:guide>
        <p15:guide id="5" pos="7248" userDrawn="1">
          <p15:clr>
            <a:srgbClr val="F26B43"/>
          </p15:clr>
        </p15:guide>
        <p15:guide id="6" orient="horz" pos="432" userDrawn="1">
          <p15:clr>
            <a:srgbClr val="F26B43"/>
          </p15:clr>
        </p15:guide>
        <p15:guide id="7" orient="horz" pos="3840" userDrawn="1">
          <p15:clr>
            <a:srgbClr val="F26B43"/>
          </p15:clr>
        </p15:guide>
        <p15:guide id="8" pos="5473" userDrawn="1">
          <p15:clr>
            <a:srgbClr val="F26B43"/>
          </p15:clr>
        </p15:guide>
        <p15:guide id="9" pos="1935" userDrawn="1">
          <p15:clr>
            <a:srgbClr val="F26B43"/>
          </p15:clr>
        </p15:guide>
        <p15:guide id="10" pos="2207" userDrawn="1">
          <p15:clr>
            <a:srgbClr val="F26B43"/>
          </p15:clr>
        </p15:guide>
        <p15:guide id="11" pos="3976" userDrawn="1">
          <p15:clr>
            <a:srgbClr val="F26B43"/>
          </p15:clr>
        </p15:guide>
        <p15:guide id="12" orient="horz" pos="1298" userDrawn="1">
          <p15:clr>
            <a:srgbClr val="F26B43"/>
          </p15:clr>
        </p15:guide>
        <p15:guide id="13" orient="horz" pos="867" userDrawn="1">
          <p15:clr>
            <a:srgbClr val="F26B43"/>
          </p15:clr>
        </p15:guide>
        <p15:guide id="14" orient="horz" pos="1071" userDrawn="1">
          <p15:clr>
            <a:srgbClr val="F26B43"/>
          </p15:clr>
        </p15:guide>
        <p15:guide id="15" orient="horz" pos="6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685800" y="685800"/>
            <a:ext cx="7598042"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noAutofit/>
          </a:bodyPr>
          <a:lstStyle>
            <a:lvl1pPr marL="0" indent="0" algn="l" defTabSz="684213" rtl="0" eaLnBrk="1" fontAlgn="base" hangingPunct="1">
              <a:lnSpc>
                <a:spcPct val="90000"/>
              </a:lnSpc>
              <a:spcBef>
                <a:spcPct val="0"/>
              </a:spcBef>
              <a:spcAft>
                <a:spcPct val="0"/>
              </a:spcAft>
              <a:buFont typeface="Arial" panose="020B0604020202020204" pitchFamily="34" charset="0"/>
              <a:buNone/>
              <a:defRPr lang="en-US" sz="4600" b="0" i="0" u="none" kern="1200" spc="0" baseline="0">
                <a:solidFill>
                  <a:schemeClr val="bg1"/>
                </a:solidFill>
                <a:latin typeface="+mj-lt"/>
                <a:ea typeface="CiscoSansTT Thin" charset="0"/>
                <a:cs typeface="CiscoSansTT Thin" charset="0"/>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a:lstStyle>
          <a:p>
            <a:pPr lvl="0">
              <a:defRPr/>
            </a:pPr>
            <a:r>
              <a:rPr lang="en-US" sz="5400" dirty="0">
                <a:solidFill>
                  <a:schemeClr val="accent2"/>
                </a:solidFill>
              </a:rPr>
              <a:t>Business drivers for </a:t>
            </a:r>
            <a:r>
              <a:rPr lang="en-US" sz="5400" dirty="0" err="1">
                <a:solidFill>
                  <a:schemeClr val="accent2"/>
                </a:solidFill>
              </a:rPr>
              <a:t>Webex</a:t>
            </a:r>
            <a:endParaRPr lang="en-US" sz="5400" dirty="0">
              <a:solidFill>
                <a:schemeClr val="accent2"/>
              </a:solidFill>
            </a:endParaRPr>
          </a:p>
          <a:p>
            <a:pPr lvl="0">
              <a:defRPr/>
            </a:pPr>
            <a:r>
              <a:rPr lang="en-US" sz="3500" dirty="0">
                <a:solidFill>
                  <a:schemeClr val="accent2"/>
                </a:solidFill>
              </a:rPr>
              <a:t>What’s at stake in your organization?</a:t>
            </a:r>
          </a:p>
        </p:txBody>
      </p:sp>
      <p:sp>
        <p:nvSpPr>
          <p:cNvPr id="4" name="Freeform 3"/>
          <p:cNvSpPr>
            <a:spLocks noChangeAspect="1" noEditPoints="1"/>
          </p:cNvSpPr>
          <p:nvPr/>
        </p:nvSpPr>
        <p:spPr bwMode="auto">
          <a:xfrm>
            <a:off x="10159255" y="5380434"/>
            <a:ext cx="1346945" cy="715566"/>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5073"/>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81232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Why are you deploying </a:t>
            </a:r>
            <a:r>
              <a:rPr lang="en-US" dirty="0" err="1"/>
              <a:t>Webex</a:t>
            </a:r>
            <a:r>
              <a:rPr lang="en-US" dirty="0"/>
              <a:t>?</a:t>
            </a:r>
          </a:p>
        </p:txBody>
      </p:sp>
      <p:sp>
        <p:nvSpPr>
          <p:cNvPr id="16" name="Content Placeholder 2">
            <a:extLst>
              <a:ext uri="{FF2B5EF4-FFF2-40B4-BE49-F238E27FC236}">
                <a16:creationId xmlns:a16="http://schemas.microsoft.com/office/drawing/2014/main" id="{BE75DDC9-73CF-0643-88DD-35BDFB4EF626}"/>
              </a:ext>
            </a:extLst>
          </p:cNvPr>
          <p:cNvSpPr>
            <a:spLocks noGrp="1"/>
          </p:cNvSpPr>
          <p:nvPr>
            <p:ph idx="1"/>
          </p:nvPr>
        </p:nvSpPr>
        <p:spPr>
          <a:xfrm>
            <a:off x="3494088" y="1829330"/>
            <a:ext cx="5194300" cy="3849158"/>
          </a:xfrm>
        </p:spPr>
        <p:txBody>
          <a:bodyPr>
            <a:noAutofit/>
          </a:bodyPr>
          <a:lstStyle/>
          <a:p>
            <a:pPr marL="0" indent="0">
              <a:lnSpc>
                <a:spcPct val="100000"/>
              </a:lnSpc>
              <a:spcBef>
                <a:spcPts val="0"/>
              </a:spcBef>
              <a:spcAft>
                <a:spcPts val="1200"/>
              </a:spcAft>
              <a:buNone/>
            </a:pPr>
            <a:r>
              <a:rPr lang="en-US" sz="1800" dirty="0">
                <a:solidFill>
                  <a:schemeClr val="tx1"/>
                </a:solidFill>
                <a:latin typeface="+mj-lt"/>
              </a:rPr>
              <a:t>The first step in your </a:t>
            </a:r>
            <a:r>
              <a:rPr lang="en-US" sz="1800" dirty="0" err="1">
                <a:solidFill>
                  <a:schemeClr val="tx1"/>
                </a:solidFill>
                <a:latin typeface="+mj-lt"/>
              </a:rPr>
              <a:t>Webex</a:t>
            </a:r>
            <a:r>
              <a:rPr lang="en-US" sz="1800" dirty="0">
                <a:solidFill>
                  <a:schemeClr val="tx1"/>
                </a:solidFill>
                <a:latin typeface="+mj-lt"/>
              </a:rPr>
              <a:t> adoption journey </a:t>
            </a:r>
            <a:br>
              <a:rPr lang="en-US" sz="1800" dirty="0">
                <a:solidFill>
                  <a:schemeClr val="tx1"/>
                </a:solidFill>
                <a:latin typeface="+mj-lt"/>
              </a:rPr>
            </a:br>
            <a:r>
              <a:rPr lang="en-US" sz="1800" dirty="0">
                <a:solidFill>
                  <a:schemeClr val="tx1"/>
                </a:solidFill>
                <a:latin typeface="+mj-lt"/>
              </a:rPr>
              <a:t>is to have a very clear understanding of why you’re deploying in the first place: </a:t>
            </a:r>
          </a:p>
          <a:p>
            <a:pPr marL="0" indent="-342900">
              <a:lnSpc>
                <a:spcPct val="100000"/>
              </a:lnSpc>
              <a:spcBef>
                <a:spcPts val="0"/>
              </a:spcBef>
              <a:spcAft>
                <a:spcPts val="1800"/>
              </a:spcAft>
              <a:buFont typeface="+mj-lt"/>
              <a:buAutoNum type="arabicPeriod"/>
            </a:pPr>
            <a:r>
              <a:rPr lang="en-US" sz="1800" dirty="0"/>
              <a:t>What are the key business drivers?</a:t>
            </a:r>
          </a:p>
          <a:p>
            <a:pPr marL="0" indent="-342900">
              <a:lnSpc>
                <a:spcPct val="100000"/>
              </a:lnSpc>
              <a:spcBef>
                <a:spcPts val="0"/>
              </a:spcBef>
              <a:spcAft>
                <a:spcPts val="1800"/>
              </a:spcAft>
              <a:buFont typeface="+mj-lt"/>
              <a:buAutoNum type="arabicPeriod"/>
            </a:pPr>
            <a:r>
              <a:rPr lang="en-US" sz="1800" dirty="0"/>
              <a:t>What kind of business benefits will </a:t>
            </a:r>
            <a:r>
              <a:rPr lang="en-US" sz="1800" dirty="0" err="1"/>
              <a:t>Webex</a:t>
            </a:r>
            <a:r>
              <a:rPr lang="en-US" sz="1800" dirty="0"/>
              <a:t> enable? </a:t>
            </a:r>
          </a:p>
          <a:p>
            <a:pPr marL="0" indent="-342900">
              <a:lnSpc>
                <a:spcPct val="100000"/>
              </a:lnSpc>
              <a:spcBef>
                <a:spcPts val="0"/>
              </a:spcBef>
              <a:spcAft>
                <a:spcPts val="2400"/>
              </a:spcAft>
              <a:buFont typeface="+mj-lt"/>
              <a:buAutoNum type="arabicPeriod"/>
            </a:pPr>
            <a:r>
              <a:rPr lang="en-US" sz="1800" dirty="0"/>
              <a:t>What are the opportunities for innovation?</a:t>
            </a:r>
          </a:p>
          <a:p>
            <a:pPr marL="0" indent="0">
              <a:lnSpc>
                <a:spcPct val="100000"/>
              </a:lnSpc>
              <a:spcBef>
                <a:spcPts val="0"/>
              </a:spcBef>
              <a:spcAft>
                <a:spcPts val="1200"/>
              </a:spcAft>
              <a:buNone/>
            </a:pPr>
            <a:r>
              <a:rPr lang="en-US" sz="1800" dirty="0">
                <a:solidFill>
                  <a:schemeClr val="tx1"/>
                </a:solidFill>
                <a:latin typeface="+mj-lt"/>
              </a:rPr>
              <a:t>Being clear on business drivers will help to keep your whole adoption effort focused on what really matters. </a:t>
            </a:r>
            <a:br>
              <a:rPr lang="en-US" sz="1800" dirty="0">
                <a:solidFill>
                  <a:schemeClr val="tx1"/>
                </a:solidFill>
                <a:latin typeface="+mj-lt"/>
              </a:rPr>
            </a:br>
            <a:r>
              <a:rPr lang="en-US" sz="1800" dirty="0">
                <a:solidFill>
                  <a:schemeClr val="tx1"/>
                </a:solidFill>
                <a:latin typeface="+mj-lt"/>
              </a:rPr>
              <a:t>It will help to sell the value to leaders, persuade employees to take part, identify compelling use cases, and measure how well you are doing.</a:t>
            </a:r>
          </a:p>
        </p:txBody>
      </p:sp>
      <p:cxnSp>
        <p:nvCxnSpPr>
          <p:cNvPr id="9" name="Straight Connector 8"/>
          <p:cNvCxnSpPr/>
          <p:nvPr/>
        </p:nvCxnSpPr>
        <p:spPr>
          <a:xfrm flipH="1">
            <a:off x="3494088" y="3208866"/>
            <a:ext cx="5194300"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3494088" y="3716866"/>
            <a:ext cx="5194300"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3494088" y="4233333"/>
            <a:ext cx="5194300"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2658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6790795" y="2980267"/>
            <a:ext cx="1726672" cy="1726672"/>
          </a:xfrm>
          <a:prstGeom prst="ellipse">
            <a:avLst/>
          </a:prstGeom>
          <a:solidFill>
            <a:schemeClr val="accent2"/>
          </a:solidFill>
          <a:ln w="317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Oval 110"/>
          <p:cNvSpPr/>
          <p:nvPr/>
        </p:nvSpPr>
        <p:spPr>
          <a:xfrm>
            <a:off x="6159500" y="545042"/>
            <a:ext cx="3064933" cy="3064933"/>
          </a:xfrm>
          <a:prstGeom prst="ellipse">
            <a:avLst/>
          </a:prstGeom>
          <a:solidFill>
            <a:schemeClr val="bg1"/>
          </a:solidFill>
          <a:ln w="317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p:cNvSpPr/>
          <p:nvPr/>
        </p:nvSpPr>
        <p:spPr>
          <a:xfrm>
            <a:off x="7713134" y="3221567"/>
            <a:ext cx="3064933" cy="3064933"/>
          </a:xfrm>
          <a:prstGeom prst="ellipse">
            <a:avLst/>
          </a:prstGeom>
          <a:solidFill>
            <a:schemeClr val="bg1"/>
          </a:solidFill>
          <a:ln w="317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4614333" y="3221567"/>
            <a:ext cx="3064933" cy="3064933"/>
          </a:xfrm>
          <a:prstGeom prst="ellipse">
            <a:avLst/>
          </a:prstGeom>
          <a:solidFill>
            <a:schemeClr val="bg1"/>
          </a:solidFill>
          <a:ln w="3175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6618618" y="804557"/>
            <a:ext cx="2146697" cy="2492990"/>
          </a:xfrm>
          <a:prstGeom prst="rect">
            <a:avLst/>
          </a:prstGeom>
        </p:spPr>
        <p:txBody>
          <a:bodyPr wrap="square" anchor="ctr">
            <a:spAutoFit/>
          </a:bodyPr>
          <a:lstStyle/>
          <a:p>
            <a:pPr algn="ctr">
              <a:spcAft>
                <a:spcPts val="300"/>
              </a:spcAft>
            </a:pPr>
            <a:r>
              <a:rPr lang="en-US" sz="2400" b="1" dirty="0">
                <a:solidFill>
                  <a:schemeClr val="accent1"/>
                </a:solidFill>
              </a:rPr>
              <a:t>Process</a:t>
            </a:r>
          </a:p>
          <a:p>
            <a:pPr algn="ctr">
              <a:spcAft>
                <a:spcPts val="300"/>
              </a:spcAft>
            </a:pPr>
            <a:r>
              <a:rPr lang="en-GB" sz="1400" dirty="0">
                <a:solidFill>
                  <a:schemeClr val="accent1"/>
                </a:solidFill>
              </a:rPr>
              <a:t>Faster info search</a:t>
            </a:r>
          </a:p>
          <a:p>
            <a:pPr algn="ctr">
              <a:spcAft>
                <a:spcPts val="300"/>
              </a:spcAft>
            </a:pPr>
            <a:r>
              <a:rPr lang="en-GB" sz="1400" dirty="0">
                <a:solidFill>
                  <a:schemeClr val="accent1"/>
                </a:solidFill>
              </a:rPr>
              <a:t>Process improvement</a:t>
            </a:r>
          </a:p>
          <a:p>
            <a:pPr algn="ctr">
              <a:spcAft>
                <a:spcPts val="300"/>
              </a:spcAft>
            </a:pPr>
            <a:r>
              <a:rPr lang="en-GB" sz="1400" dirty="0">
                <a:solidFill>
                  <a:schemeClr val="accent1"/>
                </a:solidFill>
              </a:rPr>
              <a:t>Faster communications</a:t>
            </a:r>
          </a:p>
          <a:p>
            <a:pPr algn="ctr">
              <a:spcAft>
                <a:spcPts val="300"/>
              </a:spcAft>
            </a:pPr>
            <a:r>
              <a:rPr lang="en-GB" sz="1400" dirty="0">
                <a:solidFill>
                  <a:schemeClr val="accent1"/>
                </a:solidFill>
              </a:rPr>
              <a:t>Reduced absence</a:t>
            </a:r>
          </a:p>
          <a:p>
            <a:pPr algn="ctr">
              <a:spcAft>
                <a:spcPts val="300"/>
              </a:spcAft>
            </a:pPr>
            <a:r>
              <a:rPr lang="en-GB" sz="1400" dirty="0">
                <a:solidFill>
                  <a:schemeClr val="accent1"/>
                </a:solidFill>
              </a:rPr>
              <a:t>Reduced travel expense</a:t>
            </a:r>
          </a:p>
          <a:p>
            <a:pPr algn="ctr">
              <a:spcAft>
                <a:spcPts val="300"/>
              </a:spcAft>
            </a:pPr>
            <a:r>
              <a:rPr lang="en-GB" sz="1400" dirty="0">
                <a:solidFill>
                  <a:schemeClr val="accent1"/>
                </a:solidFill>
              </a:rPr>
              <a:t>Faster people search</a:t>
            </a:r>
          </a:p>
          <a:p>
            <a:pPr algn="ctr">
              <a:spcAft>
                <a:spcPts val="300"/>
              </a:spcAft>
            </a:pPr>
            <a:r>
              <a:rPr lang="en-GB" sz="1400" dirty="0">
                <a:solidFill>
                  <a:schemeClr val="accent1"/>
                </a:solidFill>
              </a:rPr>
              <a:t>Peer-peer support</a:t>
            </a:r>
          </a:p>
          <a:p>
            <a:pPr algn="ctr">
              <a:spcAft>
                <a:spcPts val="300"/>
              </a:spcAft>
            </a:pPr>
            <a:r>
              <a:rPr lang="en-GB" sz="1400" dirty="0">
                <a:solidFill>
                  <a:schemeClr val="accent1"/>
                </a:solidFill>
              </a:rPr>
              <a:t>Reduced email</a:t>
            </a:r>
          </a:p>
        </p:txBody>
      </p:sp>
      <p:sp>
        <p:nvSpPr>
          <p:cNvPr id="132" name="Rectangle 131"/>
          <p:cNvSpPr/>
          <p:nvPr/>
        </p:nvSpPr>
        <p:spPr>
          <a:xfrm>
            <a:off x="5166783" y="3761454"/>
            <a:ext cx="1960033" cy="1985159"/>
          </a:xfrm>
          <a:prstGeom prst="rect">
            <a:avLst/>
          </a:prstGeom>
        </p:spPr>
        <p:txBody>
          <a:bodyPr wrap="square" anchor="ctr">
            <a:spAutoFit/>
          </a:bodyPr>
          <a:lstStyle/>
          <a:p>
            <a:pPr algn="ctr">
              <a:spcAft>
                <a:spcPts val="300"/>
              </a:spcAft>
            </a:pPr>
            <a:r>
              <a:rPr lang="en-US" sz="2400" b="1" dirty="0">
                <a:solidFill>
                  <a:schemeClr val="accent4"/>
                </a:solidFill>
              </a:rPr>
              <a:t>People</a:t>
            </a:r>
          </a:p>
          <a:p>
            <a:pPr algn="ctr" fontAlgn="base">
              <a:spcBef>
                <a:spcPct val="0"/>
              </a:spcBef>
              <a:spcAft>
                <a:spcPts val="300"/>
              </a:spcAft>
            </a:pPr>
            <a:r>
              <a:rPr lang="en-GB" sz="1400" dirty="0">
                <a:solidFill>
                  <a:schemeClr val="accent4"/>
                </a:solidFill>
              </a:rPr>
              <a:t>Attract and retain talent</a:t>
            </a:r>
          </a:p>
          <a:p>
            <a:pPr algn="ctr" fontAlgn="base">
              <a:spcBef>
                <a:spcPct val="0"/>
              </a:spcBef>
              <a:spcAft>
                <a:spcPts val="300"/>
              </a:spcAft>
            </a:pPr>
            <a:r>
              <a:rPr lang="en-GB" sz="1400" dirty="0">
                <a:solidFill>
                  <a:schemeClr val="accent4"/>
                </a:solidFill>
              </a:rPr>
              <a:t>Employee engagement</a:t>
            </a:r>
          </a:p>
          <a:p>
            <a:pPr algn="ctr" fontAlgn="base">
              <a:spcBef>
                <a:spcPct val="0"/>
              </a:spcBef>
              <a:spcAft>
                <a:spcPts val="300"/>
              </a:spcAft>
            </a:pPr>
            <a:r>
              <a:rPr lang="en-GB" sz="1400" dirty="0">
                <a:solidFill>
                  <a:schemeClr val="accent4"/>
                </a:solidFill>
              </a:rPr>
              <a:t>Culture change</a:t>
            </a:r>
          </a:p>
          <a:p>
            <a:pPr algn="ctr" fontAlgn="base">
              <a:spcBef>
                <a:spcPct val="0"/>
              </a:spcBef>
              <a:spcAft>
                <a:spcPts val="300"/>
              </a:spcAft>
            </a:pPr>
            <a:r>
              <a:rPr lang="en-GB" sz="1400" dirty="0">
                <a:solidFill>
                  <a:schemeClr val="accent4"/>
                </a:solidFill>
              </a:rPr>
              <a:t>Wellness</a:t>
            </a:r>
          </a:p>
          <a:p>
            <a:pPr algn="ctr" fontAlgn="base">
              <a:spcBef>
                <a:spcPct val="0"/>
              </a:spcBef>
              <a:spcAft>
                <a:spcPts val="300"/>
              </a:spcAft>
            </a:pPr>
            <a:r>
              <a:rPr lang="en-GB" sz="1400" dirty="0">
                <a:solidFill>
                  <a:schemeClr val="accent4"/>
                </a:solidFill>
              </a:rPr>
              <a:t>Work/Life balance</a:t>
            </a:r>
          </a:p>
          <a:p>
            <a:pPr algn="ctr" fontAlgn="base">
              <a:spcBef>
                <a:spcPct val="0"/>
              </a:spcBef>
              <a:spcAft>
                <a:spcPts val="300"/>
              </a:spcAft>
            </a:pPr>
            <a:r>
              <a:rPr lang="en-GB" sz="1400" dirty="0">
                <a:solidFill>
                  <a:schemeClr val="accent4"/>
                </a:solidFill>
              </a:rPr>
              <a:t>Great place to work</a:t>
            </a:r>
          </a:p>
        </p:txBody>
      </p:sp>
      <p:sp>
        <p:nvSpPr>
          <p:cNvPr id="133" name="Rectangle 132"/>
          <p:cNvSpPr/>
          <p:nvPr/>
        </p:nvSpPr>
        <p:spPr>
          <a:xfrm>
            <a:off x="8157435" y="3761454"/>
            <a:ext cx="2176330" cy="1985159"/>
          </a:xfrm>
          <a:prstGeom prst="rect">
            <a:avLst/>
          </a:prstGeom>
        </p:spPr>
        <p:txBody>
          <a:bodyPr wrap="square" anchor="ctr">
            <a:spAutoFit/>
          </a:bodyPr>
          <a:lstStyle/>
          <a:p>
            <a:pPr algn="ctr">
              <a:spcAft>
                <a:spcPts val="300"/>
              </a:spcAft>
            </a:pPr>
            <a:r>
              <a:rPr lang="en-US" sz="2400" b="1" dirty="0">
                <a:solidFill>
                  <a:schemeClr val="accent2"/>
                </a:solidFill>
              </a:rPr>
              <a:t>Profit</a:t>
            </a:r>
          </a:p>
          <a:p>
            <a:pPr algn="ctr" fontAlgn="base">
              <a:spcBef>
                <a:spcPct val="0"/>
              </a:spcBef>
              <a:spcAft>
                <a:spcPts val="300"/>
              </a:spcAft>
            </a:pPr>
            <a:r>
              <a:rPr lang="en-GB" sz="1400" dirty="0">
                <a:solidFill>
                  <a:schemeClr val="accent2"/>
                </a:solidFill>
              </a:rPr>
              <a:t>Reduce office space</a:t>
            </a:r>
          </a:p>
          <a:p>
            <a:pPr algn="ctr" fontAlgn="base">
              <a:spcBef>
                <a:spcPct val="0"/>
              </a:spcBef>
              <a:spcAft>
                <a:spcPts val="300"/>
              </a:spcAft>
            </a:pPr>
            <a:r>
              <a:rPr lang="en-GB" sz="1400" dirty="0">
                <a:solidFill>
                  <a:schemeClr val="accent2"/>
                </a:solidFill>
              </a:rPr>
              <a:t>Faster time to market</a:t>
            </a:r>
          </a:p>
          <a:p>
            <a:pPr algn="ctr" fontAlgn="base">
              <a:spcBef>
                <a:spcPct val="0"/>
              </a:spcBef>
              <a:spcAft>
                <a:spcPts val="300"/>
              </a:spcAft>
            </a:pPr>
            <a:r>
              <a:rPr lang="en-GB" sz="1400" dirty="0">
                <a:solidFill>
                  <a:schemeClr val="accent2"/>
                </a:solidFill>
              </a:rPr>
              <a:t>Innovation</a:t>
            </a:r>
          </a:p>
          <a:p>
            <a:pPr algn="ctr" fontAlgn="base">
              <a:spcBef>
                <a:spcPct val="0"/>
              </a:spcBef>
              <a:spcAft>
                <a:spcPts val="300"/>
              </a:spcAft>
            </a:pPr>
            <a:r>
              <a:rPr lang="en-GB" sz="1400" dirty="0">
                <a:solidFill>
                  <a:schemeClr val="accent2"/>
                </a:solidFill>
              </a:rPr>
              <a:t>Customer satisfaction</a:t>
            </a:r>
          </a:p>
          <a:p>
            <a:pPr algn="ctr" fontAlgn="base">
              <a:spcBef>
                <a:spcPct val="0"/>
              </a:spcBef>
              <a:spcAft>
                <a:spcPts val="300"/>
              </a:spcAft>
            </a:pPr>
            <a:r>
              <a:rPr lang="en-GB" sz="1400" dirty="0">
                <a:solidFill>
                  <a:schemeClr val="accent2"/>
                </a:solidFill>
              </a:rPr>
              <a:t>Higher productivity </a:t>
            </a:r>
          </a:p>
          <a:p>
            <a:pPr algn="ctr" fontAlgn="base">
              <a:spcBef>
                <a:spcPct val="0"/>
              </a:spcBef>
              <a:spcAft>
                <a:spcPts val="300"/>
              </a:spcAft>
            </a:pPr>
            <a:r>
              <a:rPr lang="en-GB" sz="1400" dirty="0">
                <a:solidFill>
                  <a:schemeClr val="accent2"/>
                </a:solidFill>
              </a:rPr>
              <a:t>Increased sales</a:t>
            </a:r>
          </a:p>
        </p:txBody>
      </p:sp>
      <p:sp>
        <p:nvSpPr>
          <p:cNvPr id="134" name="Title 2"/>
          <p:cNvSpPr>
            <a:spLocks noGrp="1"/>
          </p:cNvSpPr>
          <p:nvPr>
            <p:ph type="title"/>
          </p:nvPr>
        </p:nvSpPr>
        <p:spPr>
          <a:xfrm>
            <a:off x="685800" y="685801"/>
            <a:ext cx="10515600" cy="762000"/>
          </a:xfrm>
        </p:spPr>
        <p:txBody>
          <a:bodyPr/>
          <a:lstStyle/>
          <a:p>
            <a:r>
              <a:rPr lang="en-US" dirty="0"/>
              <a:t>Business benefits</a:t>
            </a:r>
          </a:p>
        </p:txBody>
      </p:sp>
      <p:sp>
        <p:nvSpPr>
          <p:cNvPr id="135" name="Content Placeholder 2">
            <a:extLst>
              <a:ext uri="{FF2B5EF4-FFF2-40B4-BE49-F238E27FC236}">
                <a16:creationId xmlns:a16="http://schemas.microsoft.com/office/drawing/2014/main" id="{02A82FD2-7736-0249-ADDE-23D32618E5B7}"/>
              </a:ext>
            </a:extLst>
          </p:cNvPr>
          <p:cNvSpPr>
            <a:spLocks noGrp="1"/>
          </p:cNvSpPr>
          <p:nvPr>
            <p:ph idx="1"/>
          </p:nvPr>
        </p:nvSpPr>
        <p:spPr>
          <a:xfrm>
            <a:off x="685800" y="1744662"/>
            <a:ext cx="7755467" cy="4351338"/>
          </a:xfrm>
        </p:spPr>
        <p:txBody>
          <a:bodyPr>
            <a:normAutofit/>
          </a:bodyPr>
          <a:lstStyle/>
          <a:p>
            <a:pPr marL="0" indent="0">
              <a:lnSpc>
                <a:spcPct val="100000"/>
              </a:lnSpc>
              <a:spcBef>
                <a:spcPts val="0"/>
              </a:spcBef>
              <a:spcAft>
                <a:spcPts val="2400"/>
              </a:spcAft>
              <a:buNone/>
            </a:pPr>
            <a:r>
              <a:rPr lang="en-US" sz="1400" dirty="0">
                <a:solidFill>
                  <a:schemeClr val="tx1"/>
                </a:solidFill>
                <a:latin typeface="+mj-lt"/>
              </a:rPr>
              <a:t>Business benefits typically fall into three areas: </a:t>
            </a:r>
          </a:p>
          <a:p>
            <a:pPr marL="0" indent="0">
              <a:lnSpc>
                <a:spcPct val="100000"/>
              </a:lnSpc>
              <a:spcBef>
                <a:spcPts val="0"/>
              </a:spcBef>
              <a:spcAft>
                <a:spcPts val="2400"/>
              </a:spcAft>
              <a:buNone/>
            </a:pPr>
            <a:r>
              <a:rPr lang="en-US" sz="2000" dirty="0"/>
              <a:t> </a:t>
            </a:r>
            <a:r>
              <a:rPr lang="en-US" sz="2000" b="1" dirty="0"/>
              <a:t> </a:t>
            </a:r>
            <a:r>
              <a:rPr lang="en-US" sz="2000" b="1" dirty="0">
                <a:solidFill>
                  <a:schemeClr val="accent4"/>
                </a:solidFill>
              </a:rPr>
              <a:t>01 </a:t>
            </a:r>
            <a:r>
              <a:rPr lang="en-US" sz="2000" dirty="0">
                <a:solidFill>
                  <a:schemeClr val="accent4"/>
                </a:solidFill>
              </a:rPr>
              <a:t>People      </a:t>
            </a:r>
            <a:r>
              <a:rPr lang="en-US" sz="2000" b="1" dirty="0"/>
              <a:t>02</a:t>
            </a:r>
            <a:r>
              <a:rPr lang="en-US" sz="2000" dirty="0"/>
              <a:t> Process      </a:t>
            </a:r>
            <a:r>
              <a:rPr lang="en-US" sz="2000" b="1" dirty="0">
                <a:solidFill>
                  <a:schemeClr val="accent2"/>
                </a:solidFill>
              </a:rPr>
              <a:t>03</a:t>
            </a:r>
            <a:r>
              <a:rPr lang="en-US" sz="2000" dirty="0">
                <a:solidFill>
                  <a:schemeClr val="accent2"/>
                </a:solidFill>
              </a:rPr>
              <a:t> Profile</a:t>
            </a:r>
          </a:p>
          <a:p>
            <a:pPr marL="0" indent="0">
              <a:lnSpc>
                <a:spcPct val="100000"/>
              </a:lnSpc>
              <a:spcBef>
                <a:spcPts val="0"/>
              </a:spcBef>
              <a:spcAft>
                <a:spcPts val="2400"/>
              </a:spcAft>
              <a:buNone/>
            </a:pPr>
            <a:r>
              <a:rPr lang="en-US" sz="1400" dirty="0">
                <a:solidFill>
                  <a:schemeClr val="tx1"/>
                </a:solidFill>
                <a:latin typeface="+mj-lt"/>
              </a:rPr>
              <a:t>You’ve chosen </a:t>
            </a:r>
            <a:r>
              <a:rPr lang="en-US" sz="1400" dirty="0" err="1">
                <a:solidFill>
                  <a:schemeClr val="tx1"/>
                </a:solidFill>
                <a:latin typeface="+mj-lt"/>
              </a:rPr>
              <a:t>Webex</a:t>
            </a:r>
            <a:r>
              <a:rPr lang="en-US" sz="1400" dirty="0">
                <a:solidFill>
                  <a:schemeClr val="tx1"/>
                </a:solidFill>
                <a:latin typeface="+mj-lt"/>
              </a:rPr>
              <a:t> to help transform your business. </a:t>
            </a:r>
            <a:br>
              <a:rPr lang="en-US" sz="1400" dirty="0">
                <a:solidFill>
                  <a:schemeClr val="tx1"/>
                </a:solidFill>
                <a:latin typeface="+mj-lt"/>
              </a:rPr>
            </a:br>
            <a:r>
              <a:rPr lang="en-US" sz="1400" dirty="0">
                <a:solidFill>
                  <a:schemeClr val="tx1"/>
                </a:solidFill>
                <a:latin typeface="+mj-lt"/>
              </a:rPr>
              <a:t>What benefits are most important to you?</a:t>
            </a:r>
          </a:p>
          <a:p>
            <a:pPr marL="0" indent="0">
              <a:lnSpc>
                <a:spcPct val="100000"/>
              </a:lnSpc>
              <a:spcBef>
                <a:spcPts val="0"/>
              </a:spcBef>
              <a:spcAft>
                <a:spcPts val="1800"/>
              </a:spcAft>
              <a:buNone/>
            </a:pPr>
            <a:r>
              <a:rPr lang="en-US" sz="1400" dirty="0">
                <a:solidFill>
                  <a:schemeClr val="tx1"/>
                </a:solidFill>
                <a:latin typeface="+mj-lt"/>
              </a:rPr>
              <a:t>Focus in on just a few areas.</a:t>
            </a:r>
          </a:p>
          <a:p>
            <a:pPr marL="0" indent="0">
              <a:lnSpc>
                <a:spcPct val="100000"/>
              </a:lnSpc>
              <a:spcBef>
                <a:spcPts val="0"/>
              </a:spcBef>
              <a:spcAft>
                <a:spcPts val="1800"/>
              </a:spcAft>
              <a:buNone/>
            </a:pPr>
            <a:endParaRPr lang="en-US" sz="1200" dirty="0">
              <a:solidFill>
                <a:schemeClr val="tx1"/>
              </a:solidFill>
              <a:latin typeface="+mj-lt"/>
            </a:endParaRPr>
          </a:p>
          <a:p>
            <a:pPr marL="0" indent="0">
              <a:lnSpc>
                <a:spcPct val="100000"/>
              </a:lnSpc>
              <a:spcBef>
                <a:spcPts val="0"/>
              </a:spcBef>
              <a:spcAft>
                <a:spcPts val="1800"/>
              </a:spcAft>
              <a:buNone/>
            </a:pPr>
            <a:endParaRPr lang="en-US" sz="1200" dirty="0">
              <a:solidFill>
                <a:schemeClr val="tx1"/>
              </a:solidFill>
              <a:latin typeface="+mj-lt"/>
            </a:endParaRPr>
          </a:p>
        </p:txBody>
      </p:sp>
      <p:grpSp>
        <p:nvGrpSpPr>
          <p:cNvPr id="3" name="Group 2"/>
          <p:cNvGrpSpPr/>
          <p:nvPr/>
        </p:nvGrpSpPr>
        <p:grpSpPr>
          <a:xfrm>
            <a:off x="685800" y="2188633"/>
            <a:ext cx="4106333" cy="486832"/>
            <a:chOff x="3494088" y="3390901"/>
            <a:chExt cx="5194300" cy="508000"/>
          </a:xfrm>
        </p:grpSpPr>
        <p:cxnSp>
          <p:nvCxnSpPr>
            <p:cNvPr id="12" name="Straight Connector 11"/>
            <p:cNvCxnSpPr/>
            <p:nvPr/>
          </p:nvCxnSpPr>
          <p:spPr>
            <a:xfrm flipH="1">
              <a:off x="3494088" y="3390901"/>
              <a:ext cx="5194300"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494088" y="3898901"/>
              <a:ext cx="5194300"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11942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685800" y="375355"/>
            <a:ext cx="10515600" cy="762000"/>
          </a:xfrm>
          <a:prstGeom prst="rect">
            <a:avLst/>
          </a:prstGeom>
        </p:spPr>
        <p:txBody>
          <a:bodyPr vert="horz" lIns="0" tIns="0" rIns="0" bIns="0" rtlCol="0" anchor="t">
            <a:normAutofit/>
          </a:bodyPr>
          <a:lstStyle>
            <a:lvl1pPr algn="l" defTabSz="914400" rtl="0" eaLnBrk="1" latinLnBrk="0" hangingPunct="1">
              <a:lnSpc>
                <a:spcPct val="90000"/>
              </a:lnSpc>
              <a:spcBef>
                <a:spcPct val="0"/>
              </a:spcBef>
              <a:buNone/>
              <a:defRPr sz="3500" kern="1200" baseline="0">
                <a:solidFill>
                  <a:schemeClr val="accent2"/>
                </a:solidFill>
                <a:latin typeface="+mj-lt"/>
                <a:ea typeface="+mj-ea"/>
                <a:cs typeface="+mj-cs"/>
              </a:defRPr>
            </a:lvl1pPr>
          </a:lstStyle>
          <a:p>
            <a:r>
              <a:rPr lang="en-US" dirty="0"/>
              <a:t>Business drivers worksheet</a:t>
            </a:r>
          </a:p>
        </p:txBody>
      </p:sp>
      <p:sp>
        <p:nvSpPr>
          <p:cNvPr id="13" name="Content Placeholder 2">
            <a:extLst>
              <a:ext uri="{FF2B5EF4-FFF2-40B4-BE49-F238E27FC236}">
                <a16:creationId xmlns:a16="http://schemas.microsoft.com/office/drawing/2014/main" id="{3A9BA12F-C9EF-3F4F-8B8F-CAAD57FEF073}"/>
              </a:ext>
            </a:extLst>
          </p:cNvPr>
          <p:cNvSpPr>
            <a:spLocks noGrp="1"/>
          </p:cNvSpPr>
          <p:nvPr>
            <p:ph idx="1"/>
          </p:nvPr>
        </p:nvSpPr>
        <p:spPr>
          <a:xfrm>
            <a:off x="685800" y="1398059"/>
            <a:ext cx="10515600" cy="437357"/>
          </a:xfrm>
        </p:spPr>
        <p:txBody>
          <a:bodyPr vert="horz" lIns="0" tIns="0" rIns="0" bIns="0" rtlCol="0" anchor="t">
            <a:normAutofit/>
          </a:bodyPr>
          <a:lstStyle/>
          <a:p>
            <a:pPr marL="0" indent="0">
              <a:buNone/>
            </a:pPr>
            <a:r>
              <a:rPr lang="en-US" sz="1200" dirty="0">
                <a:solidFill>
                  <a:schemeClr val="tx1"/>
                </a:solidFill>
                <a:latin typeface="+mj-lt"/>
              </a:rPr>
              <a:t>Use this worksheet to build a clear understanding of the business driv</a:t>
            </a:r>
            <a:r>
              <a:rPr lang="en-US" sz="1200" dirty="0">
                <a:solidFill>
                  <a:schemeClr val="tx1">
                    <a:lumMod val="95000"/>
                    <a:lumOff val="5000"/>
                  </a:schemeClr>
                </a:solidFill>
                <a:latin typeface="+mj-lt"/>
              </a:rPr>
              <a:t>ers</a:t>
            </a:r>
            <a:r>
              <a:rPr lang="en-US" sz="1200" dirty="0">
                <a:solidFill>
                  <a:schemeClr val="tx1"/>
                </a:solidFill>
                <a:latin typeface="+mj-lt"/>
              </a:rPr>
              <a:t> behind your Webex deployment.</a:t>
            </a:r>
          </a:p>
          <a:p>
            <a:pPr marL="0" indent="0">
              <a:buNone/>
            </a:pPr>
            <a:endParaRPr lang="en-US" sz="1200" dirty="0">
              <a:solidFill>
                <a:schemeClr val="tx1"/>
              </a:solidFill>
              <a:latin typeface="+mj-lt"/>
            </a:endParaRPr>
          </a:p>
          <a:p>
            <a:pPr marL="0" indent="0">
              <a:buNone/>
            </a:pPr>
            <a:endParaRPr lang="en-US" sz="1200" dirty="0">
              <a:solidFill>
                <a:schemeClr val="tx1"/>
              </a:solidFill>
              <a:latin typeface="+mj-lt"/>
            </a:endParaRPr>
          </a:p>
        </p:txBody>
      </p:sp>
      <p:sp>
        <p:nvSpPr>
          <p:cNvPr id="14" name="Rounded Rectangle 13"/>
          <p:cNvSpPr/>
          <p:nvPr/>
        </p:nvSpPr>
        <p:spPr>
          <a:xfrm>
            <a:off x="685800" y="1828800"/>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Current state</a:t>
            </a:r>
          </a:p>
          <a:p>
            <a:pPr>
              <a:spcAft>
                <a:spcPts val="600"/>
              </a:spcAft>
            </a:pPr>
            <a:endParaRPr lang="en-US" b="1" dirty="0">
              <a:solidFill>
                <a:schemeClr val="accent2"/>
              </a:solidFill>
            </a:endParaRPr>
          </a:p>
          <a:p>
            <a:pPr>
              <a:spcAft>
                <a:spcPts val="600"/>
              </a:spcAft>
            </a:pPr>
            <a:r>
              <a:rPr lang="en-US" dirty="0">
                <a:solidFill>
                  <a:schemeClr val="bg1">
                    <a:lumMod val="75000"/>
                  </a:schemeClr>
                </a:solidFill>
                <a:latin typeface="+mj-lt"/>
              </a:rPr>
              <a:t>What is the business situation </a:t>
            </a:r>
            <a:br>
              <a:rPr lang="en-US" dirty="0">
                <a:solidFill>
                  <a:schemeClr val="bg1">
                    <a:lumMod val="75000"/>
                  </a:schemeClr>
                </a:solidFill>
                <a:latin typeface="+mj-lt"/>
              </a:rPr>
            </a:br>
            <a:r>
              <a:rPr lang="en-US" dirty="0">
                <a:solidFill>
                  <a:schemeClr val="bg1">
                    <a:lumMod val="75000"/>
                  </a:schemeClr>
                </a:solidFill>
                <a:latin typeface="+mj-lt"/>
              </a:rPr>
              <a:t>that you want to change?</a:t>
            </a:r>
          </a:p>
        </p:txBody>
      </p:sp>
      <p:sp>
        <p:nvSpPr>
          <p:cNvPr id="15" name="Rounded Rectangle 14"/>
          <p:cNvSpPr/>
          <p:nvPr/>
        </p:nvSpPr>
        <p:spPr>
          <a:xfrm>
            <a:off x="685800" y="4015031"/>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Stakeholders</a:t>
            </a:r>
            <a:endParaRPr lang="en-US" sz="800" b="1" dirty="0">
              <a:solidFill>
                <a:schemeClr val="accent2"/>
              </a:solidFill>
            </a:endParaRPr>
          </a:p>
          <a:p>
            <a:pPr>
              <a:spcAft>
                <a:spcPts val="600"/>
              </a:spcAft>
            </a:pPr>
            <a:endParaRPr lang="en-US" sz="800" b="1" dirty="0">
              <a:solidFill>
                <a:schemeClr val="accent2"/>
              </a:solidFill>
            </a:endParaRPr>
          </a:p>
          <a:p>
            <a:pPr lvl="0">
              <a:spcAft>
                <a:spcPts val="600"/>
              </a:spcAft>
            </a:pPr>
            <a:r>
              <a:rPr lang="en-US" dirty="0">
                <a:solidFill>
                  <a:schemeClr val="bg1">
                    <a:lumMod val="75000"/>
                  </a:schemeClr>
                </a:solidFill>
                <a:latin typeface="+mj-lt"/>
              </a:rPr>
              <a:t>Which people need to be involved to make this happen?</a:t>
            </a:r>
          </a:p>
          <a:p>
            <a:pPr lvl="0">
              <a:spcAft>
                <a:spcPts val="600"/>
              </a:spcAft>
            </a:pPr>
            <a:r>
              <a:rPr lang="en-US" dirty="0">
                <a:solidFill>
                  <a:schemeClr val="bg1">
                    <a:lumMod val="75000"/>
                  </a:schemeClr>
                </a:solidFill>
                <a:latin typeface="+mj-lt"/>
              </a:rPr>
              <a:t>Who cares about this happening?</a:t>
            </a:r>
          </a:p>
          <a:p>
            <a:pPr>
              <a:spcAft>
                <a:spcPts val="600"/>
              </a:spcAft>
            </a:pPr>
            <a:endParaRPr lang="en-US" b="1" dirty="0">
              <a:solidFill>
                <a:schemeClr val="accent2"/>
              </a:solidFill>
            </a:endParaRPr>
          </a:p>
        </p:txBody>
      </p:sp>
      <p:sp>
        <p:nvSpPr>
          <p:cNvPr id="16" name="Rounded Rectangle 15"/>
          <p:cNvSpPr/>
          <p:nvPr/>
        </p:nvSpPr>
        <p:spPr>
          <a:xfrm>
            <a:off x="4373341" y="1828800"/>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Desired future state</a:t>
            </a:r>
            <a:endParaRPr lang="en-US" sz="800" b="1" dirty="0">
              <a:solidFill>
                <a:schemeClr val="accent2"/>
              </a:solidFill>
            </a:endParaRPr>
          </a:p>
          <a:p>
            <a:pPr>
              <a:spcAft>
                <a:spcPts val="600"/>
              </a:spcAft>
            </a:pPr>
            <a:endParaRPr lang="en-US" dirty="0">
              <a:solidFill>
                <a:schemeClr val="bg1">
                  <a:lumMod val="85000"/>
                </a:schemeClr>
              </a:solidFill>
            </a:endParaRPr>
          </a:p>
          <a:p>
            <a:pPr lvl="0">
              <a:spcAft>
                <a:spcPts val="600"/>
              </a:spcAft>
            </a:pPr>
            <a:r>
              <a:rPr lang="en-US" dirty="0">
                <a:solidFill>
                  <a:schemeClr val="bg1">
                    <a:lumMod val="75000"/>
                  </a:schemeClr>
                </a:solidFill>
                <a:latin typeface="+mj-lt"/>
              </a:rPr>
              <a:t>Once the situation is changed, what will it look like?</a:t>
            </a:r>
          </a:p>
          <a:p>
            <a:pPr>
              <a:spcAft>
                <a:spcPts val="600"/>
              </a:spcAft>
            </a:pPr>
            <a:endParaRPr lang="en-US" dirty="0">
              <a:solidFill>
                <a:schemeClr val="bg1">
                  <a:lumMod val="75000"/>
                </a:schemeClr>
              </a:solidFill>
              <a:latin typeface="+mj-lt"/>
            </a:endParaRPr>
          </a:p>
        </p:txBody>
      </p:sp>
      <p:sp>
        <p:nvSpPr>
          <p:cNvPr id="17" name="Rounded Rectangle 16"/>
          <p:cNvSpPr/>
          <p:nvPr/>
        </p:nvSpPr>
        <p:spPr>
          <a:xfrm>
            <a:off x="4373341" y="4015031"/>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err="1">
                <a:solidFill>
                  <a:schemeClr val="accent2"/>
                </a:solidFill>
              </a:rPr>
              <a:t>Webex</a:t>
            </a:r>
            <a:endParaRPr lang="en-US" sz="800" b="1" dirty="0">
              <a:solidFill>
                <a:schemeClr val="accent2"/>
              </a:solidFill>
            </a:endParaRPr>
          </a:p>
          <a:p>
            <a:pPr>
              <a:spcAft>
                <a:spcPts val="600"/>
              </a:spcAft>
            </a:pPr>
            <a:endParaRPr lang="en-US" sz="800" b="1" dirty="0">
              <a:solidFill>
                <a:schemeClr val="accent2"/>
              </a:solidFill>
            </a:endParaRPr>
          </a:p>
          <a:p>
            <a:pPr lvl="0">
              <a:spcAft>
                <a:spcPts val="600"/>
              </a:spcAft>
            </a:pPr>
            <a:r>
              <a:rPr lang="en-US" dirty="0">
                <a:solidFill>
                  <a:schemeClr val="bg1">
                    <a:lumMod val="75000"/>
                  </a:schemeClr>
                </a:solidFill>
                <a:latin typeface="+mj-lt"/>
              </a:rPr>
              <a:t>How will high adoption of </a:t>
            </a:r>
            <a:r>
              <a:rPr lang="en-US" dirty="0" err="1">
                <a:solidFill>
                  <a:schemeClr val="bg1">
                    <a:lumMod val="75000"/>
                  </a:schemeClr>
                </a:solidFill>
                <a:latin typeface="+mj-lt"/>
              </a:rPr>
              <a:t>Webex</a:t>
            </a:r>
            <a:r>
              <a:rPr lang="en-US" dirty="0">
                <a:solidFill>
                  <a:schemeClr val="bg1">
                    <a:lumMod val="75000"/>
                  </a:schemeClr>
                </a:solidFill>
                <a:latin typeface="+mj-lt"/>
              </a:rPr>
              <a:t> make this happen?</a:t>
            </a:r>
          </a:p>
          <a:p>
            <a:pPr>
              <a:spcAft>
                <a:spcPts val="600"/>
              </a:spcAft>
            </a:pPr>
            <a:endParaRPr lang="en-US" sz="2000" dirty="0">
              <a:solidFill>
                <a:schemeClr val="bg1">
                  <a:lumMod val="75000"/>
                </a:schemeClr>
              </a:solidFill>
              <a:latin typeface="+mj-lt"/>
            </a:endParaRPr>
          </a:p>
        </p:txBody>
      </p:sp>
      <p:sp>
        <p:nvSpPr>
          <p:cNvPr id="18" name="Rounded Rectangle 17"/>
          <p:cNvSpPr/>
          <p:nvPr/>
        </p:nvSpPr>
        <p:spPr>
          <a:xfrm>
            <a:off x="8029543" y="1828800"/>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Impact</a:t>
            </a:r>
            <a:endParaRPr lang="en-US" sz="800" b="1" dirty="0">
              <a:solidFill>
                <a:schemeClr val="accent2"/>
              </a:solidFill>
            </a:endParaRPr>
          </a:p>
          <a:p>
            <a:pPr lvl="0">
              <a:spcAft>
                <a:spcPts val="600"/>
              </a:spcAft>
            </a:pPr>
            <a:r>
              <a:rPr lang="en-US" dirty="0">
                <a:solidFill>
                  <a:schemeClr val="bg1">
                    <a:lumMod val="75000"/>
                  </a:schemeClr>
                </a:solidFill>
                <a:latin typeface="+mj-lt"/>
              </a:rPr>
              <a:t>How will the business benefit </a:t>
            </a:r>
            <a:br>
              <a:rPr lang="en-US" dirty="0">
                <a:solidFill>
                  <a:schemeClr val="bg1">
                    <a:lumMod val="75000"/>
                  </a:schemeClr>
                </a:solidFill>
                <a:latin typeface="+mj-lt"/>
              </a:rPr>
            </a:br>
            <a:r>
              <a:rPr lang="en-US" dirty="0">
                <a:solidFill>
                  <a:schemeClr val="bg1">
                    <a:lumMod val="75000"/>
                  </a:schemeClr>
                </a:solidFill>
                <a:latin typeface="+mj-lt"/>
              </a:rPr>
              <a:t>from this change?</a:t>
            </a:r>
          </a:p>
          <a:p>
            <a:pPr lvl="0">
              <a:spcAft>
                <a:spcPts val="600"/>
              </a:spcAft>
            </a:pPr>
            <a:r>
              <a:rPr lang="en-US" dirty="0">
                <a:solidFill>
                  <a:schemeClr val="bg1">
                    <a:lumMod val="75000"/>
                  </a:schemeClr>
                </a:solidFill>
                <a:latin typeface="+mj-lt"/>
              </a:rPr>
              <a:t>How will our people benefit </a:t>
            </a:r>
            <a:br>
              <a:rPr lang="en-US" dirty="0">
                <a:solidFill>
                  <a:schemeClr val="bg1">
                    <a:lumMod val="75000"/>
                  </a:schemeClr>
                </a:solidFill>
                <a:latin typeface="+mj-lt"/>
              </a:rPr>
            </a:br>
            <a:r>
              <a:rPr lang="en-US" dirty="0">
                <a:solidFill>
                  <a:schemeClr val="bg1">
                    <a:lumMod val="75000"/>
                  </a:schemeClr>
                </a:solidFill>
                <a:latin typeface="+mj-lt"/>
              </a:rPr>
              <a:t>from this change?</a:t>
            </a:r>
          </a:p>
          <a:p>
            <a:pPr>
              <a:spcAft>
                <a:spcPts val="600"/>
              </a:spcAft>
            </a:pPr>
            <a:endParaRPr lang="en-US" dirty="0">
              <a:solidFill>
                <a:schemeClr val="bg1">
                  <a:lumMod val="75000"/>
                </a:schemeClr>
              </a:solidFill>
              <a:latin typeface="+mj-lt"/>
            </a:endParaRPr>
          </a:p>
        </p:txBody>
      </p:sp>
      <p:sp>
        <p:nvSpPr>
          <p:cNvPr id="19" name="Rounded Rectangle 18"/>
          <p:cNvSpPr/>
          <p:nvPr/>
        </p:nvSpPr>
        <p:spPr>
          <a:xfrm>
            <a:off x="8029542" y="4015031"/>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Metrics</a:t>
            </a:r>
            <a:endParaRPr lang="en-US" sz="800" b="1" dirty="0">
              <a:solidFill>
                <a:schemeClr val="accent2"/>
              </a:solidFill>
            </a:endParaRPr>
          </a:p>
          <a:p>
            <a:pPr lvl="0">
              <a:spcAft>
                <a:spcPts val="600"/>
              </a:spcAft>
            </a:pPr>
            <a:r>
              <a:rPr lang="en-US" dirty="0">
                <a:solidFill>
                  <a:schemeClr val="bg1">
                    <a:lumMod val="75000"/>
                  </a:schemeClr>
                </a:solidFill>
                <a:latin typeface="+mj-lt"/>
              </a:rPr>
              <a:t>What numbers can we put </a:t>
            </a:r>
            <a:br>
              <a:rPr lang="en-US" dirty="0">
                <a:solidFill>
                  <a:schemeClr val="bg1">
                    <a:lumMod val="75000"/>
                  </a:schemeClr>
                </a:solidFill>
                <a:latin typeface="+mj-lt"/>
              </a:rPr>
            </a:br>
            <a:r>
              <a:rPr lang="en-US" dirty="0">
                <a:solidFill>
                  <a:schemeClr val="bg1">
                    <a:lumMod val="75000"/>
                  </a:schemeClr>
                </a:solidFill>
                <a:latin typeface="+mj-lt"/>
              </a:rPr>
              <a:t>against the current state?</a:t>
            </a:r>
          </a:p>
          <a:p>
            <a:pPr lvl="0">
              <a:spcAft>
                <a:spcPts val="600"/>
              </a:spcAft>
            </a:pPr>
            <a:r>
              <a:rPr lang="en-US" dirty="0">
                <a:solidFill>
                  <a:schemeClr val="bg1">
                    <a:lumMod val="75000"/>
                  </a:schemeClr>
                </a:solidFill>
                <a:latin typeface="+mj-lt"/>
              </a:rPr>
              <a:t>How do we want those </a:t>
            </a:r>
            <a:br>
              <a:rPr lang="en-US" dirty="0">
                <a:solidFill>
                  <a:schemeClr val="bg1">
                    <a:lumMod val="75000"/>
                  </a:schemeClr>
                </a:solidFill>
                <a:latin typeface="+mj-lt"/>
              </a:rPr>
            </a:br>
            <a:r>
              <a:rPr lang="en-US" dirty="0">
                <a:solidFill>
                  <a:schemeClr val="bg1">
                    <a:lumMod val="75000"/>
                  </a:schemeClr>
                </a:solidFill>
                <a:latin typeface="+mj-lt"/>
              </a:rPr>
              <a:t>numbers to change?</a:t>
            </a:r>
          </a:p>
          <a:p>
            <a:pPr lvl="0">
              <a:spcAft>
                <a:spcPts val="600"/>
              </a:spcAft>
            </a:pPr>
            <a:endParaRPr lang="en-US" dirty="0">
              <a:solidFill>
                <a:schemeClr val="bg1">
                  <a:lumMod val="75000"/>
                </a:schemeClr>
              </a:solidFill>
              <a:latin typeface="+mj-lt"/>
            </a:endParaRPr>
          </a:p>
          <a:p>
            <a:pPr>
              <a:spcAft>
                <a:spcPts val="600"/>
              </a:spcAft>
            </a:pPr>
            <a:endParaRPr lang="en-US" dirty="0">
              <a:solidFill>
                <a:schemeClr val="bg1">
                  <a:lumMod val="75000"/>
                </a:schemeClr>
              </a:solidFill>
              <a:latin typeface="+mj-lt"/>
            </a:endParaRPr>
          </a:p>
        </p:txBody>
      </p:sp>
    </p:spTree>
    <p:extLst>
      <p:ext uri="{BB962C8B-B14F-4D97-AF65-F5344CB8AC3E}">
        <p14:creationId xmlns:p14="http://schemas.microsoft.com/office/powerpoint/2010/main" val="201191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 your own words</a:t>
            </a:r>
          </a:p>
        </p:txBody>
      </p:sp>
      <p:sp>
        <p:nvSpPr>
          <p:cNvPr id="2" name="Rectangle 1"/>
          <p:cNvSpPr/>
          <p:nvPr/>
        </p:nvSpPr>
        <p:spPr>
          <a:xfrm>
            <a:off x="685800" y="1700213"/>
            <a:ext cx="2386013" cy="1846659"/>
          </a:xfrm>
          <a:prstGeom prst="rect">
            <a:avLst/>
          </a:prstGeom>
        </p:spPr>
        <p:txBody>
          <a:bodyPr wrap="square" lIns="0" tIns="0" rIns="0" bIns="0">
            <a:spAutoFit/>
          </a:bodyPr>
          <a:lstStyle/>
          <a:p>
            <a:r>
              <a:rPr lang="en-US" sz="1200" dirty="0">
                <a:latin typeface="+mj-lt"/>
              </a:rPr>
              <a:t>Now that you have thought through your business drivers, it’s time to put </a:t>
            </a:r>
          </a:p>
          <a:p>
            <a:r>
              <a:rPr lang="en-US" sz="1200" dirty="0">
                <a:latin typeface="+mj-lt"/>
              </a:rPr>
              <a:t>it in your own words. If you can’t articulate the purpose and intent, then it will be very difficult to persuade others to come onboard. Start by writing a paragraph. Then condense </a:t>
            </a:r>
            <a:br>
              <a:rPr lang="en-US" sz="1200" dirty="0">
                <a:latin typeface="+mj-lt"/>
              </a:rPr>
            </a:br>
            <a:r>
              <a:rPr lang="en-US" sz="1200" dirty="0">
                <a:latin typeface="+mj-lt"/>
              </a:rPr>
              <a:t>it to a single sentence.</a:t>
            </a:r>
          </a:p>
          <a:p>
            <a:endParaRPr lang="en-US" sz="1200" dirty="0">
              <a:latin typeface="+mj-lt"/>
            </a:endParaRPr>
          </a:p>
          <a:p>
            <a:endParaRPr lang="en-US" sz="1200" dirty="0">
              <a:latin typeface="+mj-lt"/>
            </a:endParaRPr>
          </a:p>
        </p:txBody>
      </p:sp>
      <p:sp>
        <p:nvSpPr>
          <p:cNvPr id="11" name="Content Placeholder 2">
            <a:extLst>
              <a:ext uri="{FF2B5EF4-FFF2-40B4-BE49-F238E27FC236}">
                <a16:creationId xmlns:a16="http://schemas.microsoft.com/office/drawing/2014/main" id="{7374B520-8A61-2844-8B86-13AE0C25A6B9}"/>
              </a:ext>
            </a:extLst>
          </p:cNvPr>
          <p:cNvSpPr>
            <a:spLocks noGrp="1"/>
          </p:cNvSpPr>
          <p:nvPr>
            <p:ph idx="1"/>
          </p:nvPr>
        </p:nvSpPr>
        <p:spPr>
          <a:xfrm>
            <a:off x="3887635" y="2026162"/>
            <a:ext cx="3496387" cy="746341"/>
          </a:xfrm>
        </p:spPr>
        <p:txBody>
          <a:bodyPr>
            <a:normAutofit/>
          </a:bodyPr>
          <a:lstStyle/>
          <a:p>
            <a:pPr marL="0" indent="0">
              <a:lnSpc>
                <a:spcPct val="100000"/>
              </a:lnSpc>
              <a:spcBef>
                <a:spcPts val="0"/>
              </a:spcBef>
              <a:buNone/>
            </a:pPr>
            <a:r>
              <a:rPr lang="en-US" sz="1800" dirty="0"/>
              <a:t>Why you are deploying </a:t>
            </a:r>
            <a:r>
              <a:rPr lang="en-US" sz="1800" dirty="0" err="1"/>
              <a:t>Webex</a:t>
            </a:r>
            <a:r>
              <a:rPr lang="en-US" sz="1800" dirty="0"/>
              <a:t>?</a:t>
            </a:r>
          </a:p>
          <a:p>
            <a:pPr marL="0" indent="0">
              <a:lnSpc>
                <a:spcPct val="100000"/>
              </a:lnSpc>
              <a:spcBef>
                <a:spcPts val="0"/>
              </a:spcBef>
              <a:buNone/>
            </a:pPr>
            <a:r>
              <a:rPr lang="en-US" sz="1800" dirty="0">
                <a:solidFill>
                  <a:schemeClr val="accent2"/>
                </a:solidFill>
              </a:rPr>
              <a:t>Written in one paragraph.</a:t>
            </a:r>
          </a:p>
        </p:txBody>
      </p:sp>
      <p:sp>
        <p:nvSpPr>
          <p:cNvPr id="5" name="Rounded Rectangle 4"/>
          <p:cNvSpPr/>
          <p:nvPr/>
        </p:nvSpPr>
        <p:spPr>
          <a:xfrm>
            <a:off x="3503613" y="1700213"/>
            <a:ext cx="3878494" cy="4395787"/>
          </a:xfrm>
          <a:prstGeom prst="roundRect">
            <a:avLst>
              <a:gd name="adj" fmla="val 7850"/>
            </a:avLst>
          </a:prstGeom>
          <a:noFill/>
          <a:ln w="317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7627706" y="1700213"/>
            <a:ext cx="3878494" cy="4395787"/>
          </a:xfrm>
          <a:prstGeom prst="roundRect">
            <a:avLst>
              <a:gd name="adj" fmla="val 7850"/>
            </a:avLst>
          </a:prstGeom>
          <a:noFill/>
          <a:ln w="317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7374B520-8A61-2844-8B86-13AE0C25A6B9}"/>
              </a:ext>
            </a:extLst>
          </p:cNvPr>
          <p:cNvSpPr txBox="1">
            <a:spLocks/>
          </p:cNvSpPr>
          <p:nvPr/>
        </p:nvSpPr>
        <p:spPr>
          <a:xfrm>
            <a:off x="8009813" y="2060575"/>
            <a:ext cx="3496387" cy="746341"/>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000" dirty="0"/>
              <a:t>Why you are deploying </a:t>
            </a:r>
            <a:r>
              <a:rPr lang="en-US" sz="2000" dirty="0" err="1"/>
              <a:t>Webex</a:t>
            </a:r>
            <a:r>
              <a:rPr lang="en-US" sz="2000" dirty="0"/>
              <a:t>?</a:t>
            </a:r>
          </a:p>
          <a:p>
            <a:pPr marL="0" indent="0">
              <a:lnSpc>
                <a:spcPct val="100000"/>
              </a:lnSpc>
              <a:spcBef>
                <a:spcPts val="0"/>
              </a:spcBef>
              <a:buFont typeface="Arial" panose="020B0604020202020204" pitchFamily="34" charset="0"/>
              <a:buNone/>
            </a:pPr>
            <a:r>
              <a:rPr lang="en-US" sz="1800" dirty="0">
                <a:solidFill>
                  <a:schemeClr val="accent2"/>
                </a:solidFill>
              </a:rPr>
              <a:t>Written in one sentence.</a:t>
            </a:r>
          </a:p>
        </p:txBody>
      </p:sp>
      <p:sp>
        <p:nvSpPr>
          <p:cNvPr id="6" name="TextBox 5"/>
          <p:cNvSpPr txBox="1"/>
          <p:nvPr/>
        </p:nvSpPr>
        <p:spPr>
          <a:xfrm>
            <a:off x="3903406" y="2821858"/>
            <a:ext cx="3106994" cy="2769989"/>
          </a:xfrm>
          <a:prstGeom prst="rect">
            <a:avLst/>
          </a:prstGeom>
          <a:noFill/>
        </p:spPr>
        <p:txBody>
          <a:bodyPr wrap="square" lIns="0" tIns="0" rIns="0" bIns="0" rtlCol="0">
            <a:spAutoFit/>
          </a:bodyPr>
          <a:lstStyle/>
          <a:p>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r>
              <a:rPr lang="en-US" dirty="0"/>
              <a:t>..</a:t>
            </a:r>
            <a:br>
              <a:rPr lang="en-US" dirty="0"/>
            </a:br>
            <a:r>
              <a:rPr lang="mr-IN" dirty="0"/>
              <a:t>………………………………</a:t>
            </a:r>
            <a:endParaRPr lang="en-US" dirty="0"/>
          </a:p>
        </p:txBody>
      </p:sp>
      <p:sp>
        <p:nvSpPr>
          <p:cNvPr id="17" name="TextBox 16"/>
          <p:cNvSpPr txBox="1"/>
          <p:nvPr/>
        </p:nvSpPr>
        <p:spPr>
          <a:xfrm>
            <a:off x="7988710" y="2816942"/>
            <a:ext cx="3106994" cy="830997"/>
          </a:xfrm>
          <a:prstGeom prst="rect">
            <a:avLst/>
          </a:prstGeom>
          <a:noFill/>
        </p:spPr>
        <p:txBody>
          <a:bodyPr wrap="square" lIns="0" tIns="0" rIns="0" bIns="0" rtlCol="0">
            <a:spAutoFit/>
          </a:bodyPr>
          <a:lstStyle/>
          <a:p>
            <a:r>
              <a:rPr lang="mr-IN" dirty="0"/>
              <a:t>…………………………………………………</a:t>
            </a:r>
            <a:r>
              <a:rPr lang="en-US" dirty="0"/>
              <a:t>..</a:t>
            </a:r>
            <a:br>
              <a:rPr lang="en-US" dirty="0"/>
            </a:br>
            <a:r>
              <a:rPr lang="mr-IN" dirty="0"/>
              <a:t>…………………………………………………</a:t>
            </a:r>
            <a:r>
              <a:rPr lang="en-US" dirty="0"/>
              <a:t>..</a:t>
            </a:r>
            <a:br>
              <a:rPr lang="en-US" dirty="0"/>
            </a:br>
            <a:r>
              <a:rPr lang="mr-IN" dirty="0"/>
              <a:t>………………………</a:t>
            </a:r>
            <a:endParaRPr lang="en-US" dirty="0"/>
          </a:p>
        </p:txBody>
      </p:sp>
    </p:spTree>
    <p:extLst>
      <p:ext uri="{BB962C8B-B14F-4D97-AF65-F5344CB8AC3E}">
        <p14:creationId xmlns:p14="http://schemas.microsoft.com/office/powerpoint/2010/main" val="85742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Business driver worksheet – example </a:t>
            </a:r>
          </a:p>
        </p:txBody>
      </p:sp>
      <p:sp>
        <p:nvSpPr>
          <p:cNvPr id="14" name="Content Placeholder 2">
            <a:extLst>
              <a:ext uri="{FF2B5EF4-FFF2-40B4-BE49-F238E27FC236}">
                <a16:creationId xmlns:a16="http://schemas.microsoft.com/office/drawing/2014/main" id="{3A9BA12F-C9EF-3F4F-8B8F-CAAD57FEF073}"/>
              </a:ext>
            </a:extLst>
          </p:cNvPr>
          <p:cNvSpPr>
            <a:spLocks noGrp="1"/>
          </p:cNvSpPr>
          <p:nvPr>
            <p:ph idx="1"/>
          </p:nvPr>
        </p:nvSpPr>
        <p:spPr>
          <a:xfrm>
            <a:off x="685800" y="1398059"/>
            <a:ext cx="10515600" cy="437357"/>
          </a:xfrm>
        </p:spPr>
        <p:txBody>
          <a:bodyPr>
            <a:normAutofit/>
          </a:bodyPr>
          <a:lstStyle/>
          <a:p>
            <a:pPr marL="0" indent="0">
              <a:buNone/>
            </a:pPr>
            <a:r>
              <a:rPr lang="en-US" sz="1200" dirty="0">
                <a:solidFill>
                  <a:schemeClr val="tx1"/>
                </a:solidFill>
                <a:latin typeface="+mj-lt"/>
              </a:rPr>
              <a:t>Use this worksheet to build a clear understanding of the business driver behind your </a:t>
            </a:r>
            <a:r>
              <a:rPr lang="en-US" sz="1200" dirty="0" err="1">
                <a:solidFill>
                  <a:schemeClr val="tx1"/>
                </a:solidFill>
                <a:latin typeface="+mj-lt"/>
              </a:rPr>
              <a:t>Webex</a:t>
            </a:r>
            <a:r>
              <a:rPr lang="en-US" sz="1200" dirty="0">
                <a:solidFill>
                  <a:schemeClr val="tx1"/>
                </a:solidFill>
                <a:latin typeface="+mj-lt"/>
              </a:rPr>
              <a:t> deployment.</a:t>
            </a:r>
          </a:p>
          <a:p>
            <a:pPr marL="0" indent="0">
              <a:buNone/>
            </a:pPr>
            <a:endParaRPr lang="en-US" sz="1200" dirty="0">
              <a:solidFill>
                <a:schemeClr val="tx1"/>
              </a:solidFill>
              <a:latin typeface="+mj-lt"/>
            </a:endParaRPr>
          </a:p>
          <a:p>
            <a:pPr marL="0" indent="0">
              <a:buNone/>
            </a:pPr>
            <a:endParaRPr lang="en-US" sz="1200" dirty="0"/>
          </a:p>
        </p:txBody>
      </p:sp>
      <p:sp>
        <p:nvSpPr>
          <p:cNvPr id="11" name="Rounded Rectangle 10"/>
          <p:cNvSpPr/>
          <p:nvPr/>
        </p:nvSpPr>
        <p:spPr>
          <a:xfrm>
            <a:off x="685800" y="1828800"/>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Current state</a:t>
            </a:r>
          </a:p>
          <a:p>
            <a:pPr>
              <a:spcAft>
                <a:spcPts val="600"/>
              </a:spcAft>
            </a:pPr>
            <a:r>
              <a:rPr lang="en-US" sz="1200" dirty="0">
                <a:solidFill>
                  <a:schemeClr val="tx1"/>
                </a:solidFill>
                <a:latin typeface="+mj-lt"/>
              </a:rPr>
              <a:t>Our travel spending is out of control because it’s important for our people to have face time.</a:t>
            </a:r>
          </a:p>
          <a:p>
            <a:pPr>
              <a:spcAft>
                <a:spcPts val="600"/>
              </a:spcAft>
            </a:pPr>
            <a:r>
              <a:rPr lang="en-US" sz="1200" dirty="0">
                <a:solidFill>
                  <a:schemeClr val="tx1"/>
                </a:solidFill>
                <a:latin typeface="+mj-lt"/>
              </a:rPr>
              <a:t>Our people think we’re behind the times and not a cool place to work.</a:t>
            </a:r>
          </a:p>
          <a:p>
            <a:pPr>
              <a:spcAft>
                <a:spcPts val="600"/>
              </a:spcAft>
            </a:pPr>
            <a:r>
              <a:rPr lang="en-US" sz="1200" dirty="0">
                <a:solidFill>
                  <a:schemeClr val="tx1"/>
                </a:solidFill>
                <a:latin typeface="+mj-lt"/>
              </a:rPr>
              <a:t>We have a huge office footprint and people feel they can’t work effectively from home.</a:t>
            </a:r>
          </a:p>
        </p:txBody>
      </p:sp>
      <p:sp>
        <p:nvSpPr>
          <p:cNvPr id="15" name="Rounded Rectangle 14"/>
          <p:cNvSpPr/>
          <p:nvPr/>
        </p:nvSpPr>
        <p:spPr>
          <a:xfrm>
            <a:off x="685800" y="4015031"/>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Stakeholders</a:t>
            </a:r>
            <a:endParaRPr lang="en-US" sz="1200" dirty="0">
              <a:solidFill>
                <a:schemeClr val="tx1"/>
              </a:solidFill>
              <a:latin typeface="+mj-lt"/>
            </a:endParaRPr>
          </a:p>
          <a:p>
            <a:pPr lvl="0">
              <a:spcAft>
                <a:spcPts val="600"/>
              </a:spcAft>
            </a:pPr>
            <a:r>
              <a:rPr lang="en-US" sz="1200" dirty="0">
                <a:solidFill>
                  <a:schemeClr val="tx1"/>
                </a:solidFill>
                <a:latin typeface="+mj-lt"/>
              </a:rPr>
              <a:t>The CFO and Finance department care about reducing travel.</a:t>
            </a:r>
          </a:p>
          <a:p>
            <a:pPr lvl="0">
              <a:spcAft>
                <a:spcPts val="600"/>
              </a:spcAft>
            </a:pPr>
            <a:r>
              <a:rPr lang="en-US" sz="1200" dirty="0">
                <a:solidFill>
                  <a:schemeClr val="tx1"/>
                </a:solidFill>
                <a:latin typeface="+mj-lt"/>
              </a:rPr>
              <a:t>HR is concerned about employee perception, attraction, and retention.</a:t>
            </a:r>
          </a:p>
          <a:p>
            <a:pPr lvl="0">
              <a:spcAft>
                <a:spcPts val="600"/>
              </a:spcAft>
            </a:pPr>
            <a:r>
              <a:rPr lang="en-US" sz="1200" dirty="0">
                <a:solidFill>
                  <a:schemeClr val="tx1"/>
                </a:solidFill>
                <a:latin typeface="+mj-lt"/>
              </a:rPr>
              <a:t>The Head of Facilities cares about reducing office footprint.</a:t>
            </a:r>
          </a:p>
          <a:p>
            <a:pPr lvl="0">
              <a:spcAft>
                <a:spcPts val="600"/>
              </a:spcAft>
            </a:pPr>
            <a:r>
              <a:rPr lang="en-US" sz="1200" dirty="0">
                <a:solidFill>
                  <a:schemeClr val="tx1"/>
                </a:solidFill>
                <a:latin typeface="+mj-lt"/>
              </a:rPr>
              <a:t>The web team is eager to enable working remotely.</a:t>
            </a:r>
          </a:p>
        </p:txBody>
      </p:sp>
      <p:sp>
        <p:nvSpPr>
          <p:cNvPr id="16" name="Rounded Rectangle 15"/>
          <p:cNvSpPr/>
          <p:nvPr/>
        </p:nvSpPr>
        <p:spPr>
          <a:xfrm>
            <a:off x="4373341" y="1828800"/>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Desired future state</a:t>
            </a:r>
            <a:endParaRPr lang="en-US" sz="1100" dirty="0">
              <a:solidFill>
                <a:schemeClr val="tx1"/>
              </a:solidFill>
              <a:latin typeface="+mj-lt"/>
            </a:endParaRPr>
          </a:p>
          <a:p>
            <a:pPr lvl="0">
              <a:spcAft>
                <a:spcPts val="600"/>
              </a:spcAft>
            </a:pPr>
            <a:r>
              <a:rPr lang="en-US" sz="1200" dirty="0">
                <a:solidFill>
                  <a:schemeClr val="tx1"/>
                </a:solidFill>
                <a:latin typeface="+mj-lt"/>
              </a:rPr>
              <a:t>People will default to videoconferences before considering travel.</a:t>
            </a:r>
          </a:p>
          <a:p>
            <a:pPr lvl="0">
              <a:spcAft>
                <a:spcPts val="600"/>
              </a:spcAft>
            </a:pPr>
            <a:r>
              <a:rPr lang="en-US" sz="1200" dirty="0">
                <a:solidFill>
                  <a:schemeClr val="tx1"/>
                </a:solidFill>
                <a:latin typeface="+mj-lt"/>
              </a:rPr>
              <a:t>We will provide a smart, engaging workplace and our people will agree.</a:t>
            </a:r>
          </a:p>
          <a:p>
            <a:pPr lvl="0">
              <a:spcAft>
                <a:spcPts val="600"/>
              </a:spcAft>
            </a:pPr>
            <a:r>
              <a:rPr lang="en-US" sz="1200" dirty="0">
                <a:solidFill>
                  <a:schemeClr val="tx1"/>
                </a:solidFill>
                <a:latin typeface="+mj-lt"/>
              </a:rPr>
              <a:t>People will feel able to work from home just as well as from the office. We will consolidate office space.</a:t>
            </a:r>
          </a:p>
          <a:p>
            <a:pPr>
              <a:spcAft>
                <a:spcPts val="600"/>
              </a:spcAft>
            </a:pPr>
            <a:endParaRPr lang="en-US" sz="1200" dirty="0">
              <a:solidFill>
                <a:schemeClr val="tx1"/>
              </a:solidFill>
              <a:latin typeface="+mj-lt"/>
            </a:endParaRPr>
          </a:p>
        </p:txBody>
      </p:sp>
      <p:sp>
        <p:nvSpPr>
          <p:cNvPr id="17" name="Rounded Rectangle 16"/>
          <p:cNvSpPr/>
          <p:nvPr/>
        </p:nvSpPr>
        <p:spPr>
          <a:xfrm>
            <a:off x="4373341" y="4015031"/>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err="1">
                <a:solidFill>
                  <a:schemeClr val="accent2"/>
                </a:solidFill>
              </a:rPr>
              <a:t>Webex</a:t>
            </a:r>
            <a:endParaRPr lang="en-US" sz="1100" dirty="0">
              <a:solidFill>
                <a:schemeClr val="tx1"/>
              </a:solidFill>
              <a:latin typeface="+mj-lt"/>
            </a:endParaRPr>
          </a:p>
          <a:p>
            <a:pPr lvl="0">
              <a:spcAft>
                <a:spcPts val="600"/>
              </a:spcAft>
            </a:pPr>
            <a:r>
              <a:rPr lang="en-US" sz="1200" dirty="0" err="1">
                <a:solidFill>
                  <a:schemeClr val="tx1"/>
                </a:solidFill>
                <a:latin typeface="+mj-lt"/>
              </a:rPr>
              <a:t>Webex</a:t>
            </a:r>
            <a:r>
              <a:rPr lang="en-US" sz="1200" dirty="0">
                <a:solidFill>
                  <a:schemeClr val="tx1"/>
                </a:solidFill>
                <a:latin typeface="+mj-lt"/>
              </a:rPr>
              <a:t> will provide videoconferencing to replace all but the most important travel requirements. This will be supported by a “when to travel” policy.</a:t>
            </a:r>
          </a:p>
          <a:p>
            <a:pPr lvl="0">
              <a:spcAft>
                <a:spcPts val="600"/>
              </a:spcAft>
            </a:pPr>
            <a:r>
              <a:rPr lang="en-US" sz="1200" dirty="0">
                <a:solidFill>
                  <a:schemeClr val="tx1"/>
                </a:solidFill>
                <a:latin typeface="+mj-lt"/>
              </a:rPr>
              <a:t>The ability to work and meet anywhere, anytime, and the visibility of Cisco </a:t>
            </a:r>
            <a:r>
              <a:rPr lang="en-US" sz="1200" dirty="0" err="1">
                <a:solidFill>
                  <a:schemeClr val="tx1"/>
                </a:solidFill>
                <a:latin typeface="+mj-lt"/>
              </a:rPr>
              <a:t>Webex</a:t>
            </a:r>
            <a:r>
              <a:rPr lang="en-US" sz="1200" dirty="0">
                <a:solidFill>
                  <a:schemeClr val="tx1"/>
                </a:solidFill>
                <a:latin typeface="+mj-lt"/>
              </a:rPr>
              <a:t> room devices will improve our digital credentials.</a:t>
            </a:r>
          </a:p>
          <a:p>
            <a:pPr lvl="0">
              <a:spcAft>
                <a:spcPts val="600"/>
              </a:spcAft>
            </a:pPr>
            <a:r>
              <a:rPr lang="en-US" sz="1200" dirty="0">
                <a:solidFill>
                  <a:schemeClr val="tx1"/>
                </a:solidFill>
                <a:latin typeface="+mj-lt"/>
              </a:rPr>
              <a:t>Video calls, messaging, and easy sharing will make home workers feel part of the team and present.</a:t>
            </a:r>
          </a:p>
        </p:txBody>
      </p:sp>
      <p:sp>
        <p:nvSpPr>
          <p:cNvPr id="18" name="Rounded Rectangle 17"/>
          <p:cNvSpPr/>
          <p:nvPr/>
        </p:nvSpPr>
        <p:spPr>
          <a:xfrm>
            <a:off x="8029543" y="1828800"/>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Impact</a:t>
            </a:r>
          </a:p>
          <a:p>
            <a:pPr>
              <a:spcAft>
                <a:spcPts val="600"/>
              </a:spcAft>
            </a:pPr>
            <a:r>
              <a:rPr lang="en-US" sz="1200" dirty="0">
                <a:solidFill>
                  <a:schemeClr val="tx1"/>
                </a:solidFill>
                <a:latin typeface="+mj-lt"/>
              </a:rPr>
              <a:t>Big savings on travel expense. Less travel means more productivity. People feel less 'wear and tear' from being on the road and away from home.</a:t>
            </a:r>
          </a:p>
          <a:p>
            <a:pPr lvl="0">
              <a:spcAft>
                <a:spcPts val="600"/>
              </a:spcAft>
            </a:pPr>
            <a:r>
              <a:rPr lang="en-US" sz="1200" dirty="0">
                <a:solidFill>
                  <a:schemeClr val="tx1"/>
                </a:solidFill>
                <a:latin typeface="+mj-lt"/>
              </a:rPr>
              <a:t>Better workplaces mean we attract new talent and hold on to them longer.</a:t>
            </a:r>
          </a:p>
          <a:p>
            <a:pPr lvl="0">
              <a:spcAft>
                <a:spcPts val="600"/>
              </a:spcAft>
            </a:pPr>
            <a:r>
              <a:rPr lang="en-US" sz="1200" dirty="0">
                <a:solidFill>
                  <a:schemeClr val="tx1"/>
                </a:solidFill>
                <a:latin typeface="+mj-lt"/>
              </a:rPr>
              <a:t>Big savings on office overheads. Our people have more control over their time by working from home.</a:t>
            </a:r>
          </a:p>
          <a:p>
            <a:pPr>
              <a:spcAft>
                <a:spcPts val="600"/>
              </a:spcAft>
            </a:pPr>
            <a:endParaRPr lang="en-US" sz="1200" dirty="0">
              <a:solidFill>
                <a:schemeClr val="tx1"/>
              </a:solidFill>
              <a:latin typeface="+mj-lt"/>
            </a:endParaRPr>
          </a:p>
        </p:txBody>
      </p:sp>
      <p:sp>
        <p:nvSpPr>
          <p:cNvPr id="19" name="Rounded Rectangle 18"/>
          <p:cNvSpPr/>
          <p:nvPr/>
        </p:nvSpPr>
        <p:spPr>
          <a:xfrm>
            <a:off x="8029542" y="4015031"/>
            <a:ext cx="3476657" cy="2080969"/>
          </a:xfrm>
          <a:prstGeom prst="roundRect">
            <a:avLst>
              <a:gd name="adj" fmla="val 7850"/>
            </a:avLst>
          </a:prstGeom>
          <a:noFill/>
          <a:ln w="12700">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US" sz="1200" b="1" dirty="0">
                <a:solidFill>
                  <a:schemeClr val="accent2"/>
                </a:solidFill>
              </a:rPr>
              <a:t>Metrics</a:t>
            </a:r>
          </a:p>
          <a:p>
            <a:pPr lvl="0">
              <a:spcAft>
                <a:spcPts val="600"/>
              </a:spcAft>
            </a:pPr>
            <a:r>
              <a:rPr lang="en-US" sz="1200" dirty="0">
                <a:solidFill>
                  <a:schemeClr val="tx1"/>
                </a:solidFill>
                <a:latin typeface="+mj-lt"/>
              </a:rPr>
              <a:t>Finance has baselined our travel expenses at $80,000 per month. Target for the year is to save $300,000 in travel.</a:t>
            </a:r>
          </a:p>
          <a:p>
            <a:pPr lvl="0">
              <a:spcAft>
                <a:spcPts val="600"/>
              </a:spcAft>
            </a:pPr>
            <a:r>
              <a:rPr lang="en-US" sz="1200" dirty="0">
                <a:solidFill>
                  <a:schemeClr val="tx1"/>
                </a:solidFill>
                <a:latin typeface="+mj-lt"/>
              </a:rPr>
              <a:t>We score an average of 3/10 on our user engagement survey for “Modern Workplace” questions. Next year our target is 6 out of 10.</a:t>
            </a:r>
          </a:p>
          <a:p>
            <a:pPr lvl="0">
              <a:spcAft>
                <a:spcPts val="600"/>
              </a:spcAft>
            </a:pPr>
            <a:r>
              <a:rPr lang="en-US" sz="1200" dirty="0">
                <a:solidFill>
                  <a:schemeClr val="tx1"/>
                </a:solidFill>
                <a:latin typeface="+mj-lt"/>
              </a:rPr>
              <a:t>Employees currently work from home avg. 0.5 days. By week 24 our target is avg. 1.0 days per week.</a:t>
            </a:r>
          </a:p>
          <a:p>
            <a:pPr lvl="0">
              <a:spcAft>
                <a:spcPts val="600"/>
              </a:spcAft>
            </a:pPr>
            <a:endParaRPr lang="en-US" sz="1200" dirty="0">
              <a:solidFill>
                <a:schemeClr val="tx1"/>
              </a:solidFill>
              <a:latin typeface="+mj-lt"/>
            </a:endParaRPr>
          </a:p>
          <a:p>
            <a:pPr>
              <a:spcAft>
                <a:spcPts val="600"/>
              </a:spcAft>
            </a:pPr>
            <a:endParaRPr lang="en-US" sz="1200" dirty="0">
              <a:solidFill>
                <a:schemeClr val="tx1"/>
              </a:solidFill>
              <a:latin typeface="+mj-lt"/>
            </a:endParaRPr>
          </a:p>
        </p:txBody>
      </p:sp>
    </p:spTree>
    <p:extLst>
      <p:ext uri="{BB962C8B-B14F-4D97-AF65-F5344CB8AC3E}">
        <p14:creationId xmlns:p14="http://schemas.microsoft.com/office/powerpoint/2010/main" val="196167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your own words – example</a:t>
            </a:r>
          </a:p>
        </p:txBody>
      </p:sp>
      <p:sp>
        <p:nvSpPr>
          <p:cNvPr id="7" name="Rectangle 6"/>
          <p:cNvSpPr/>
          <p:nvPr/>
        </p:nvSpPr>
        <p:spPr>
          <a:xfrm>
            <a:off x="685800" y="1700213"/>
            <a:ext cx="2386013" cy="1846659"/>
          </a:xfrm>
          <a:prstGeom prst="rect">
            <a:avLst/>
          </a:prstGeom>
        </p:spPr>
        <p:txBody>
          <a:bodyPr wrap="square" lIns="0" tIns="0" rIns="0" bIns="0">
            <a:spAutoFit/>
          </a:bodyPr>
          <a:lstStyle/>
          <a:p>
            <a:r>
              <a:rPr lang="en-US" sz="1200" dirty="0">
                <a:latin typeface="+mj-lt"/>
              </a:rPr>
              <a:t>Now that you have thought through your business drivers, it’s time to put it in your own words. If you can’t articulate the purpose and intent, then it will be very difficult to persuade others to come onboard. Start by writing a paragraph. Then condense it to a single sentence.</a:t>
            </a:r>
          </a:p>
          <a:p>
            <a:endParaRPr lang="en-US" sz="1200" dirty="0">
              <a:latin typeface="+mj-lt"/>
            </a:endParaRPr>
          </a:p>
          <a:p>
            <a:endParaRPr lang="en-US" sz="1200" dirty="0">
              <a:latin typeface="+mj-lt"/>
            </a:endParaRPr>
          </a:p>
        </p:txBody>
      </p:sp>
      <p:sp>
        <p:nvSpPr>
          <p:cNvPr id="8" name="Content Placeholder 2">
            <a:extLst>
              <a:ext uri="{FF2B5EF4-FFF2-40B4-BE49-F238E27FC236}">
                <a16:creationId xmlns:a16="http://schemas.microsoft.com/office/drawing/2014/main" id="{7374B520-8A61-2844-8B86-13AE0C25A6B9}"/>
              </a:ext>
            </a:extLst>
          </p:cNvPr>
          <p:cNvSpPr>
            <a:spLocks noGrp="1"/>
          </p:cNvSpPr>
          <p:nvPr>
            <p:ph idx="1"/>
          </p:nvPr>
        </p:nvSpPr>
        <p:spPr>
          <a:xfrm>
            <a:off x="3887635" y="2026162"/>
            <a:ext cx="3496387" cy="746341"/>
          </a:xfrm>
        </p:spPr>
        <p:txBody>
          <a:bodyPr>
            <a:normAutofit/>
          </a:bodyPr>
          <a:lstStyle/>
          <a:p>
            <a:pPr marL="0" indent="0">
              <a:lnSpc>
                <a:spcPct val="100000"/>
              </a:lnSpc>
              <a:spcBef>
                <a:spcPts val="0"/>
              </a:spcBef>
              <a:buNone/>
            </a:pPr>
            <a:r>
              <a:rPr lang="en-US" sz="1800" dirty="0"/>
              <a:t>Why you are deploying </a:t>
            </a:r>
            <a:r>
              <a:rPr lang="en-US" sz="1800" dirty="0" err="1"/>
              <a:t>Webex</a:t>
            </a:r>
            <a:r>
              <a:rPr lang="en-US" sz="1800" dirty="0"/>
              <a:t>?</a:t>
            </a:r>
          </a:p>
          <a:p>
            <a:pPr marL="0" indent="0">
              <a:lnSpc>
                <a:spcPct val="100000"/>
              </a:lnSpc>
              <a:spcBef>
                <a:spcPts val="0"/>
              </a:spcBef>
              <a:buNone/>
            </a:pPr>
            <a:r>
              <a:rPr lang="en-US" sz="1800" dirty="0">
                <a:solidFill>
                  <a:schemeClr val="accent2"/>
                </a:solidFill>
              </a:rPr>
              <a:t>Written in one paragraph.</a:t>
            </a:r>
          </a:p>
        </p:txBody>
      </p:sp>
      <p:sp>
        <p:nvSpPr>
          <p:cNvPr id="9" name="Rounded Rectangle 8"/>
          <p:cNvSpPr/>
          <p:nvPr/>
        </p:nvSpPr>
        <p:spPr>
          <a:xfrm>
            <a:off x="3503613" y="1700213"/>
            <a:ext cx="3878494" cy="4395787"/>
          </a:xfrm>
          <a:prstGeom prst="roundRect">
            <a:avLst>
              <a:gd name="adj" fmla="val 7850"/>
            </a:avLst>
          </a:prstGeom>
          <a:noFill/>
          <a:ln w="317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7627706" y="1700213"/>
            <a:ext cx="3878494" cy="4395787"/>
          </a:xfrm>
          <a:prstGeom prst="roundRect">
            <a:avLst>
              <a:gd name="adj" fmla="val 7850"/>
            </a:avLst>
          </a:prstGeom>
          <a:noFill/>
          <a:ln w="317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7374B520-8A61-2844-8B86-13AE0C25A6B9}"/>
              </a:ext>
            </a:extLst>
          </p:cNvPr>
          <p:cNvSpPr txBox="1">
            <a:spLocks/>
          </p:cNvSpPr>
          <p:nvPr/>
        </p:nvSpPr>
        <p:spPr>
          <a:xfrm>
            <a:off x="8009813" y="2060575"/>
            <a:ext cx="3496387" cy="746341"/>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000" dirty="0"/>
              <a:t>Why you are deploying </a:t>
            </a:r>
            <a:r>
              <a:rPr lang="en-US" sz="2000" dirty="0" err="1"/>
              <a:t>Webex</a:t>
            </a:r>
            <a:r>
              <a:rPr lang="en-US" sz="2000" dirty="0"/>
              <a:t>?</a:t>
            </a:r>
          </a:p>
          <a:p>
            <a:pPr marL="0" indent="0">
              <a:lnSpc>
                <a:spcPct val="100000"/>
              </a:lnSpc>
              <a:spcBef>
                <a:spcPts val="0"/>
              </a:spcBef>
              <a:buFont typeface="Arial" panose="020B0604020202020204" pitchFamily="34" charset="0"/>
              <a:buNone/>
            </a:pPr>
            <a:r>
              <a:rPr lang="en-US" sz="1800" dirty="0">
                <a:solidFill>
                  <a:schemeClr val="accent2"/>
                </a:solidFill>
              </a:rPr>
              <a:t>Written in one sentence.</a:t>
            </a:r>
          </a:p>
        </p:txBody>
      </p:sp>
      <p:sp>
        <p:nvSpPr>
          <p:cNvPr id="12" name="TextBox 11"/>
          <p:cNvSpPr txBox="1"/>
          <p:nvPr/>
        </p:nvSpPr>
        <p:spPr>
          <a:xfrm>
            <a:off x="3903406" y="2821858"/>
            <a:ext cx="3106994" cy="2585323"/>
          </a:xfrm>
          <a:prstGeom prst="rect">
            <a:avLst/>
          </a:prstGeom>
          <a:noFill/>
        </p:spPr>
        <p:txBody>
          <a:bodyPr wrap="square" lIns="0" tIns="0" rIns="0" bIns="0" rtlCol="0">
            <a:spAutoFit/>
          </a:bodyPr>
          <a:lstStyle/>
          <a:p>
            <a:r>
              <a:rPr lang="en-US" sz="1400" dirty="0">
                <a:latin typeface="+mj-lt"/>
              </a:rPr>
              <a:t>We are deploying </a:t>
            </a:r>
            <a:r>
              <a:rPr lang="en-US" sz="1400" dirty="0" err="1">
                <a:latin typeface="+mj-lt"/>
              </a:rPr>
              <a:t>Webex</a:t>
            </a:r>
            <a:r>
              <a:rPr lang="en-US" sz="1400" dirty="0">
                <a:latin typeface="+mj-lt"/>
              </a:rPr>
              <a:t> to massively reduce the burden of travel, modernize our workplace, and make working from anywhere possible. Videoconferencing, messaging, easy sharing, and search will make us far more flexible and agile so that we can face the challenges of the digital age without being bound to office desks, commutes, and long trips. Once we’re all aboard with </a:t>
            </a:r>
            <a:r>
              <a:rPr lang="en-US" sz="1400" dirty="0" err="1">
                <a:latin typeface="+mj-lt"/>
              </a:rPr>
              <a:t>Webex</a:t>
            </a:r>
            <a:r>
              <a:rPr lang="en-US" sz="1400" dirty="0">
                <a:latin typeface="+mj-lt"/>
              </a:rPr>
              <a:t>, we will save money and give time back to each of us for what really matters.</a:t>
            </a:r>
          </a:p>
        </p:txBody>
      </p:sp>
      <p:sp>
        <p:nvSpPr>
          <p:cNvPr id="13" name="TextBox 12"/>
          <p:cNvSpPr txBox="1"/>
          <p:nvPr/>
        </p:nvSpPr>
        <p:spPr>
          <a:xfrm>
            <a:off x="7988710" y="2816942"/>
            <a:ext cx="3106994" cy="861774"/>
          </a:xfrm>
          <a:prstGeom prst="rect">
            <a:avLst/>
          </a:prstGeom>
          <a:noFill/>
        </p:spPr>
        <p:txBody>
          <a:bodyPr wrap="square" lIns="0" tIns="0" rIns="0" bIns="0" rtlCol="0">
            <a:spAutoFit/>
          </a:bodyPr>
          <a:lstStyle/>
          <a:p>
            <a:r>
              <a:rPr lang="en-US" sz="1400" dirty="0" err="1">
                <a:latin typeface="+mj-lt"/>
              </a:rPr>
              <a:t>Webex</a:t>
            </a:r>
            <a:r>
              <a:rPr lang="en-US" sz="1400" dirty="0">
                <a:latin typeface="+mj-lt"/>
              </a:rPr>
              <a:t> will free us from our desks and keep us off the road so that we have more time for quality work and looking after ourselves and families.</a:t>
            </a:r>
          </a:p>
        </p:txBody>
      </p:sp>
    </p:spTree>
    <p:extLst>
      <p:ext uri="{BB962C8B-B14F-4D97-AF65-F5344CB8AC3E}">
        <p14:creationId xmlns:p14="http://schemas.microsoft.com/office/powerpoint/2010/main" val="961984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1709459"/>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44546A"/>
      </a:dk2>
      <a:lt2>
        <a:srgbClr val="E7E6E6"/>
      </a:lt2>
      <a:accent1>
        <a:srgbClr val="00BCEB"/>
      </a:accent1>
      <a:accent2>
        <a:srgbClr val="005073"/>
      </a:accent2>
      <a:accent3>
        <a:srgbClr val="6DBD49"/>
      </a:accent3>
      <a:accent4>
        <a:srgbClr val="FBAB18"/>
      </a:accent4>
      <a:accent5>
        <a:srgbClr val="E2241A"/>
      </a:accent5>
      <a:accent6>
        <a:srgbClr val="FF7033"/>
      </a:accent6>
      <a:hlink>
        <a:srgbClr val="005073"/>
      </a:hlink>
      <a:folHlink>
        <a:srgbClr val="FFB3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CE608B48AC4B4B8ACBD60C95FA96E5" ma:contentTypeVersion="2" ma:contentTypeDescription="Create a new document." ma:contentTypeScope="" ma:versionID="3876220d99c810682165cdd79c876d52">
  <xsd:schema xmlns:xsd="http://www.w3.org/2001/XMLSchema" xmlns:xs="http://www.w3.org/2001/XMLSchema" xmlns:p="http://schemas.microsoft.com/office/2006/metadata/properties" xmlns:ns2="e02cc501-4887-43c3-a92e-ef1a32851065" targetNamespace="http://schemas.microsoft.com/office/2006/metadata/properties" ma:root="true" ma:fieldsID="36b0a49747f3c46cf4a8bed724a52b9b" ns2:_="">
    <xsd:import namespace="e02cc501-4887-43c3-a92e-ef1a3285106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2cc501-4887-43c3-a92e-ef1a32851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CEFE3D6-24A8-4082-A652-575A03F9738E}">
  <ds:schemaRefs>
    <ds:schemaRef ds:uri="e02cc501-4887-43c3-a92e-ef1a3285106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0096D86-94DE-4727-A620-4C6E6EE6B475}">
  <ds:schemaRefs>
    <ds:schemaRef ds:uri="http://schemas.microsoft.com/sharepoint/v3/contenttype/forms"/>
  </ds:schemaRefs>
</ds:datastoreItem>
</file>

<file path=customXml/itemProps3.xml><?xml version="1.0" encoding="utf-8"?>
<ds:datastoreItem xmlns:ds="http://schemas.openxmlformats.org/officeDocument/2006/customXml" ds:itemID="{E667F3EE-81A7-48C1-B960-8ABA84C291A8}">
  <ds:schemaRefs>
    <ds:schemaRef ds:uri="http://purl.org/dc/terms/"/>
    <ds:schemaRef ds:uri="http://schemas.openxmlformats.org/package/2006/metadata/core-properties"/>
    <ds:schemaRef ds:uri="e02cc501-4887-43c3-a92e-ef1a32851065"/>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4207</TotalTime>
  <Words>849</Words>
  <Application>Microsoft Macintosh PowerPoint</Application>
  <PresentationFormat>Widescreen</PresentationFormat>
  <Paragraphs>107</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Why are you deploying Webex?</vt:lpstr>
      <vt:lpstr>Business benefits</vt:lpstr>
      <vt:lpstr>PowerPoint Presentation</vt:lpstr>
      <vt:lpstr>In your own words</vt:lpstr>
      <vt:lpstr>Business driver worksheet – example </vt:lpstr>
      <vt:lpstr>In your own words – example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Save Motion</dc:title>
  <dc:creator>Nicola Band</dc:creator>
  <cp:lastModifiedBy>Ashley Moken</cp:lastModifiedBy>
  <cp:revision>456</cp:revision>
  <cp:lastPrinted>2019-02-01T14:02:45Z</cp:lastPrinted>
  <dcterms:created xsi:type="dcterms:W3CDTF">2019-01-14T15:21:04Z</dcterms:created>
  <dcterms:modified xsi:type="dcterms:W3CDTF">2019-08-23T18:58:30Z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0x010100C0CE608B48AC4B4B8ACBD60C95FA96E5</vt:lpwstr>
  </property>
</Properties>
</file>